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348" y="-72"/>
      </p:cViewPr>
      <p:guideLst>
        <p:guide orient="horz" pos="10368"/>
        <p:guide pos="1382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604000" y="883290"/>
            <a:ext cx="34798000" cy="2672710"/>
          </a:xfrm>
        </p:spPr>
        <p:txBody>
          <a:bodyPr/>
          <a:lstStyle>
            <a:lvl1pPr marL="0" indent="0">
              <a:buNone/>
              <a:defRPr sz="9600"/>
            </a:lvl1pPr>
          </a:lstStyle>
          <a:p>
            <a:r>
              <a:rPr lang="en-US" sz="7200" b="1" i="1" dirty="0" smtClean="0">
                <a:solidFill>
                  <a:schemeClr val="bg1"/>
                </a:solidFill>
                <a:cs typeface="Arial" pitchFamily="34" charset="0"/>
              </a:rPr>
              <a:t>This is a Scientific Poster Template created by </a:t>
            </a:r>
            <a:r>
              <a:rPr lang="en-US" sz="7200" b="1" i="1" dirty="0" err="1" smtClean="0">
                <a:solidFill>
                  <a:schemeClr val="bg1"/>
                </a:solidFill>
                <a:cs typeface="Arial" pitchFamily="34" charset="0"/>
              </a:rPr>
              <a:t>Graphicsland</a:t>
            </a:r>
            <a:r>
              <a:rPr lang="en-US" sz="7200" b="1" i="1" dirty="0" smtClean="0">
                <a:solidFill>
                  <a:schemeClr val="bg1"/>
                </a:solidFill>
                <a:cs typeface="Arial" pitchFamily="34" charset="0"/>
              </a:rPr>
              <a:t> &amp; MakeSigns.com </a:t>
            </a:r>
            <a:br>
              <a:rPr lang="en-US" sz="7200" b="1" i="1" dirty="0" smtClean="0">
                <a:solidFill>
                  <a:schemeClr val="bg1"/>
                </a:solidFill>
                <a:cs typeface="Arial" pitchFamily="34" charset="0"/>
              </a:rPr>
            </a:br>
            <a:r>
              <a:rPr lang="en-US" sz="7200" b="1" i="1" dirty="0" smtClean="0">
                <a:solidFill>
                  <a:schemeClr val="bg1"/>
                </a:solidFill>
                <a:cs typeface="Arial" pitchFamily="34" charset="0"/>
              </a:rPr>
              <a:t>Your poster title would go on these lines</a:t>
            </a:r>
            <a:endParaRPr lang="en-US" sz="7200" b="1" i="1" dirty="0">
              <a:solidFill>
                <a:schemeClr val="bg1"/>
              </a:solidFill>
              <a:cs typeface="Arial" pitchFamily="34" charset="0"/>
            </a:endParaRPr>
          </a:p>
        </p:txBody>
      </p:sp>
      <p:sp>
        <p:nvSpPr>
          <p:cNvPr id="10" name="Text Placeholder 9"/>
          <p:cNvSpPr>
            <a:spLocks noGrp="1"/>
          </p:cNvSpPr>
          <p:nvPr>
            <p:ph type="body" sz="quarter" idx="11" hasCustomPrompt="1"/>
          </p:nvPr>
        </p:nvSpPr>
        <p:spPr>
          <a:xfrm>
            <a:off x="6553200" y="3200400"/>
            <a:ext cx="34950400" cy="1447800"/>
          </a:xfrm>
        </p:spPr>
        <p:txBody>
          <a:bodyPr/>
          <a:lstStyle>
            <a:lvl1pPr marL="0" indent="0">
              <a:buNone/>
              <a:defRPr sz="9600"/>
            </a:lvl1pPr>
          </a:lstStyle>
          <a:p>
            <a:r>
              <a:rPr lang="en-US" sz="3600" dirty="0" smtClean="0">
                <a:solidFill>
                  <a:schemeClr val="bg1"/>
                </a:solidFill>
                <a:cs typeface="Arial" pitchFamily="34" charset="0"/>
              </a:rPr>
              <a:t>Author Name, RN</a:t>
            </a:r>
            <a:r>
              <a:rPr lang="en-US" sz="3600" baseline="30000" dirty="0" smtClean="0">
                <a:solidFill>
                  <a:schemeClr val="bg1"/>
                </a:solidFill>
                <a:cs typeface="Arial" pitchFamily="34" charset="0"/>
              </a:rPr>
              <a:t>1</a:t>
            </a:r>
            <a:r>
              <a:rPr lang="en-US" sz="3600" dirty="0" smtClean="0">
                <a:solidFill>
                  <a:schemeClr val="bg1"/>
                </a:solidFill>
                <a:cs typeface="Arial" pitchFamily="34" charset="0"/>
              </a:rPr>
              <a:t>; Author Name, Ph.D</a:t>
            </a:r>
            <a:r>
              <a:rPr lang="en-US" sz="3600" baseline="30000" dirty="0" smtClean="0">
                <a:solidFill>
                  <a:schemeClr val="bg1"/>
                </a:solidFill>
                <a:cs typeface="Arial" pitchFamily="34" charset="0"/>
              </a:rPr>
              <a:t>2</a:t>
            </a:r>
            <a:r>
              <a:rPr lang="en-US" sz="3600" dirty="0" smtClean="0">
                <a:solidFill>
                  <a:schemeClr val="bg1"/>
                </a:solidFill>
                <a:cs typeface="Arial" pitchFamily="34" charset="0"/>
              </a:rPr>
              <a:t>, Author Name, RN</a:t>
            </a:r>
            <a:r>
              <a:rPr lang="en-US" sz="3600" baseline="30000" dirty="0" smtClean="0">
                <a:solidFill>
                  <a:schemeClr val="bg1"/>
                </a:solidFill>
                <a:cs typeface="Arial" pitchFamily="34" charset="0"/>
              </a:rPr>
              <a:t>2,3</a:t>
            </a:r>
            <a:r>
              <a:rPr lang="en-US" sz="3600" dirty="0" smtClean="0">
                <a:solidFill>
                  <a:schemeClr val="bg1"/>
                </a:solidFill>
                <a:cs typeface="Arial" pitchFamily="34" charset="0"/>
              </a:rPr>
              <a:t>; Author Name, Ph.D</a:t>
            </a:r>
            <a:r>
              <a:rPr lang="en-US" sz="3600" baseline="30000" dirty="0" smtClean="0">
                <a:solidFill>
                  <a:schemeClr val="bg1"/>
                </a:solidFill>
                <a:cs typeface="Arial" pitchFamily="34" charset="0"/>
              </a:rPr>
              <a:t>1,4</a:t>
            </a:r>
            <a:r>
              <a:rPr lang="en-US" sz="3600" dirty="0" smtClean="0">
                <a:solidFill>
                  <a:schemeClr val="bg1"/>
                </a:solidFill>
                <a:cs typeface="Arial" pitchFamily="34" charset="0"/>
              </a:rPr>
              <a:t> </a:t>
            </a:r>
            <a:br>
              <a:rPr lang="en-US" sz="3600" dirty="0" smtClean="0">
                <a:solidFill>
                  <a:schemeClr val="bg1"/>
                </a:solidFill>
                <a:cs typeface="Arial" pitchFamily="34" charset="0"/>
              </a:rPr>
            </a:br>
            <a:r>
              <a:rPr lang="en-US" sz="3600" baseline="30000" dirty="0" smtClean="0">
                <a:solidFill>
                  <a:schemeClr val="bg1"/>
                </a:solidFill>
                <a:cs typeface="Arial" pitchFamily="34" charset="0"/>
              </a:rPr>
              <a:t>1</a:t>
            </a:r>
            <a:r>
              <a:rPr lang="en-US" sz="3600" dirty="0" smtClean="0">
                <a:solidFill>
                  <a:schemeClr val="bg1"/>
                </a:solidFill>
                <a:cs typeface="Arial" pitchFamily="34" charset="0"/>
              </a:rPr>
              <a:t>Name of University, City, State; </a:t>
            </a:r>
            <a:r>
              <a:rPr lang="en-US" sz="3600" baseline="30000" dirty="0" smtClean="0">
                <a:solidFill>
                  <a:schemeClr val="bg1"/>
                </a:solidFill>
                <a:cs typeface="Arial" pitchFamily="34" charset="0"/>
              </a:rPr>
              <a:t>2</a:t>
            </a:r>
            <a:r>
              <a:rPr lang="en-US" sz="3600" dirty="0" smtClean="0">
                <a:solidFill>
                  <a:schemeClr val="bg1"/>
                </a:solidFill>
                <a:cs typeface="Arial" pitchFamily="34" charset="0"/>
              </a:rPr>
              <a:t>Name of Another  University, City, State; </a:t>
            </a:r>
            <a:r>
              <a:rPr lang="en-US" sz="3600" baseline="30000" dirty="0" smtClean="0">
                <a:solidFill>
                  <a:schemeClr val="bg1"/>
                </a:solidFill>
                <a:cs typeface="Arial" pitchFamily="34" charset="0"/>
              </a:rPr>
              <a:t>3</a:t>
            </a:r>
            <a:r>
              <a:rPr lang="en-US" sz="3600" dirty="0" smtClean="0">
                <a:solidFill>
                  <a:schemeClr val="bg1"/>
                </a:solidFill>
                <a:cs typeface="Arial" pitchFamily="34" charset="0"/>
              </a:rPr>
              <a:t>Name of University, City, State; </a:t>
            </a:r>
            <a:r>
              <a:rPr lang="en-US" sz="3600" baseline="30000" dirty="0" smtClean="0">
                <a:solidFill>
                  <a:schemeClr val="bg1"/>
                </a:solidFill>
                <a:cs typeface="Arial" pitchFamily="34" charset="0"/>
              </a:rPr>
              <a:t>4</a:t>
            </a:r>
            <a:r>
              <a:rPr lang="en-US" sz="3600" dirty="0" smtClean="0">
                <a:solidFill>
                  <a:schemeClr val="bg1"/>
                </a:solidFill>
                <a:cs typeface="Arial" pitchFamily="34" charset="0"/>
              </a:rPr>
              <a:t>Name of University, City, State; </a:t>
            </a:r>
            <a:endParaRPr lang="en-US" sz="3600" dirty="0">
              <a:solidFill>
                <a:schemeClr val="bg1"/>
              </a:solidFill>
              <a:cs typeface="Arial" pitchFamily="34" charset="0"/>
            </a:endParaRPr>
          </a:p>
        </p:txBody>
      </p:sp>
    </p:spTree>
    <p:extLst>
      <p:ext uri="{BB962C8B-B14F-4D97-AF65-F5344CB8AC3E}">
        <p14:creationId xmlns="" xmlns:p14="http://schemas.microsoft.com/office/powerpoint/2010/main" val="62936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79863B-C1F6-4C4A-B24B-5FAE0ED66EB8}"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773D1-E707-4ECB-AD3C-DC46DCB1C7DB}" type="slidenum">
              <a:rPr lang="en-US" smtClean="0"/>
              <a:pPr/>
              <a:t>‹N°›</a:t>
            </a:fld>
            <a:endParaRPr lang="en-US"/>
          </a:p>
        </p:txBody>
      </p:sp>
    </p:spTree>
    <p:extLst>
      <p:ext uri="{BB962C8B-B14F-4D97-AF65-F5344CB8AC3E}">
        <p14:creationId xmlns="" xmlns:p14="http://schemas.microsoft.com/office/powerpoint/2010/main" val="127223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1" y="4221482"/>
            <a:ext cx="35547303" cy="898779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1946" y="4221482"/>
            <a:ext cx="105925617" cy="898779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79863B-C1F6-4C4A-B24B-5FAE0ED66EB8}"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773D1-E707-4ECB-AD3C-DC46DCB1C7DB}" type="slidenum">
              <a:rPr lang="en-US" smtClean="0"/>
              <a:pPr/>
              <a:t>‹N°›</a:t>
            </a:fld>
            <a:endParaRPr lang="en-US"/>
          </a:p>
        </p:txBody>
      </p:sp>
    </p:spTree>
    <p:extLst>
      <p:ext uri="{BB962C8B-B14F-4D97-AF65-F5344CB8AC3E}">
        <p14:creationId xmlns="" xmlns:p14="http://schemas.microsoft.com/office/powerpoint/2010/main" val="132356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79863B-C1F6-4C4A-B24B-5FAE0ED66EB8}"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773D1-E707-4ECB-AD3C-DC46DCB1C7DB}" type="slidenum">
              <a:rPr lang="en-US" smtClean="0"/>
              <a:pPr/>
              <a:t>‹N°›</a:t>
            </a:fld>
            <a:endParaRPr lang="en-US"/>
          </a:p>
        </p:txBody>
      </p:sp>
    </p:spTree>
    <p:extLst>
      <p:ext uri="{BB962C8B-B14F-4D97-AF65-F5344CB8AC3E}">
        <p14:creationId xmlns="" xmlns:p14="http://schemas.microsoft.com/office/powerpoint/2010/main" val="151581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5"/>
            <a:ext cx="37307520" cy="72008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79863B-C1F6-4C4A-B24B-5FAE0ED66EB8}"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773D1-E707-4ECB-AD3C-DC46DCB1C7DB}" type="slidenum">
              <a:rPr lang="en-US" smtClean="0"/>
              <a:pPr/>
              <a:t>‹N°›</a:t>
            </a:fld>
            <a:endParaRPr lang="en-US"/>
          </a:p>
        </p:txBody>
      </p:sp>
    </p:spTree>
    <p:extLst>
      <p:ext uri="{BB962C8B-B14F-4D97-AF65-F5344CB8AC3E}">
        <p14:creationId xmlns="" xmlns:p14="http://schemas.microsoft.com/office/powerpoint/2010/main" val="195806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1943" y="24582122"/>
            <a:ext cx="70736457"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369923" y="24582122"/>
            <a:ext cx="70736463"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79863B-C1F6-4C4A-B24B-5FAE0ED66EB8}"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773D1-E707-4ECB-AD3C-DC46DCB1C7DB}" type="slidenum">
              <a:rPr lang="en-US" smtClean="0"/>
              <a:pPr/>
              <a:t>‹N°›</a:t>
            </a:fld>
            <a:endParaRPr lang="en-US"/>
          </a:p>
        </p:txBody>
      </p:sp>
    </p:spTree>
    <p:extLst>
      <p:ext uri="{BB962C8B-B14F-4D97-AF65-F5344CB8AC3E}">
        <p14:creationId xmlns="" xmlns:p14="http://schemas.microsoft.com/office/powerpoint/2010/main" val="254742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3"/>
            <a:ext cx="19392903"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1" y="10439400"/>
            <a:ext cx="19392903"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3"/>
            <a:ext cx="19400520"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79863B-C1F6-4C4A-B24B-5FAE0ED66EB8}"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773D1-E707-4ECB-AD3C-DC46DCB1C7DB}" type="slidenum">
              <a:rPr lang="en-US" smtClean="0"/>
              <a:pPr/>
              <a:t>‹N°›</a:t>
            </a:fld>
            <a:endParaRPr lang="en-US"/>
          </a:p>
        </p:txBody>
      </p:sp>
    </p:spTree>
    <p:extLst>
      <p:ext uri="{BB962C8B-B14F-4D97-AF65-F5344CB8AC3E}">
        <p14:creationId xmlns="" xmlns:p14="http://schemas.microsoft.com/office/powerpoint/2010/main" val="66579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79863B-C1F6-4C4A-B24B-5FAE0ED66EB8}"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773D1-E707-4ECB-AD3C-DC46DCB1C7DB}" type="slidenum">
              <a:rPr lang="en-US" smtClean="0"/>
              <a:pPr/>
              <a:t>‹N°›</a:t>
            </a:fld>
            <a:endParaRPr lang="en-US"/>
          </a:p>
        </p:txBody>
      </p:sp>
    </p:spTree>
    <p:extLst>
      <p:ext uri="{BB962C8B-B14F-4D97-AF65-F5344CB8AC3E}">
        <p14:creationId xmlns="" xmlns:p14="http://schemas.microsoft.com/office/powerpoint/2010/main" val="62723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9863B-C1F6-4C4A-B24B-5FAE0ED66EB8}"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773D1-E707-4ECB-AD3C-DC46DCB1C7DB}" type="slidenum">
              <a:rPr lang="en-US" smtClean="0"/>
              <a:pPr/>
              <a:t>‹N°›</a:t>
            </a:fld>
            <a:endParaRPr lang="en-US"/>
          </a:p>
        </p:txBody>
      </p:sp>
    </p:spTree>
    <p:extLst>
      <p:ext uri="{BB962C8B-B14F-4D97-AF65-F5344CB8AC3E}">
        <p14:creationId xmlns="" xmlns:p14="http://schemas.microsoft.com/office/powerpoint/2010/main" val="397433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7160240" y="1310641"/>
            <a:ext cx="2453640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1"/>
            <a:ext cx="14439903" cy="225171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79863B-C1F6-4C4A-B24B-5FAE0ED66EB8}"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773D1-E707-4ECB-AD3C-DC46DCB1C7DB}" type="slidenum">
              <a:rPr lang="en-US" smtClean="0"/>
              <a:pPr/>
              <a:t>‹N°›</a:t>
            </a:fld>
            <a:endParaRPr lang="en-US"/>
          </a:p>
        </p:txBody>
      </p:sp>
    </p:spTree>
    <p:extLst>
      <p:ext uri="{BB962C8B-B14F-4D97-AF65-F5344CB8AC3E}">
        <p14:creationId xmlns="" xmlns:p14="http://schemas.microsoft.com/office/powerpoint/2010/main" val="371497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endParaRPr lang="en-US"/>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79863B-C1F6-4C4A-B24B-5FAE0ED66EB8}"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773D1-E707-4ECB-AD3C-DC46DCB1C7DB}" type="slidenum">
              <a:rPr lang="en-US" smtClean="0"/>
              <a:pPr/>
              <a:t>‹N°›</a:t>
            </a:fld>
            <a:endParaRPr lang="en-US"/>
          </a:p>
        </p:txBody>
      </p:sp>
    </p:spTree>
    <p:extLst>
      <p:ext uri="{BB962C8B-B14F-4D97-AF65-F5344CB8AC3E}">
        <p14:creationId xmlns="" xmlns:p14="http://schemas.microsoft.com/office/powerpoint/2010/main" val="57003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903" tIns="219451" rIns="438903" bIns="2194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2"/>
            <a:ext cx="39502080" cy="21724623"/>
          </a:xfrm>
          <a:prstGeom prst="rect">
            <a:avLst/>
          </a:prstGeom>
        </p:spPr>
        <p:txBody>
          <a:bodyPr vert="horz" lIns="438903" tIns="219451" rIns="438903" bIns="2194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903" tIns="219451" rIns="438903" bIns="219451" rtlCol="0" anchor="ctr"/>
          <a:lstStyle>
            <a:lvl1pPr algn="l">
              <a:defRPr sz="5700">
                <a:solidFill>
                  <a:schemeClr val="tx1">
                    <a:tint val="75000"/>
                  </a:schemeClr>
                </a:solidFill>
              </a:defRPr>
            </a:lvl1pPr>
          </a:lstStyle>
          <a:p>
            <a:fld id="{A779863B-C1F6-4C4A-B24B-5FAE0ED66EB8}" type="datetimeFigureOut">
              <a:rPr lang="en-US" smtClean="0"/>
              <a:pPr/>
              <a:t>5/6/2014</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903" tIns="219451" rIns="438903" bIns="21945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903" tIns="219451" rIns="438903" bIns="219451" rtlCol="0" anchor="ctr"/>
          <a:lstStyle>
            <a:lvl1pPr algn="r">
              <a:defRPr sz="5700">
                <a:solidFill>
                  <a:schemeClr val="tx1">
                    <a:tint val="75000"/>
                  </a:schemeClr>
                </a:solidFill>
              </a:defRPr>
            </a:lvl1pPr>
          </a:lstStyle>
          <a:p>
            <a:fld id="{0F6773D1-E707-4ECB-AD3C-DC46DCB1C7DB}" type="slidenum">
              <a:rPr lang="en-US" smtClean="0"/>
              <a:pPr/>
              <a:t>‹N°›</a:t>
            </a:fld>
            <a:endParaRPr lang="en-US"/>
          </a:p>
        </p:txBody>
      </p:sp>
    </p:spTree>
    <p:extLst>
      <p:ext uri="{BB962C8B-B14F-4D97-AF65-F5344CB8AC3E}">
        <p14:creationId xmlns="" xmlns:p14="http://schemas.microsoft.com/office/powerpoint/2010/main" val="321155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028" rtl="0" eaLnBrk="1" latinLnBrk="0" hangingPunct="1">
        <a:spcBef>
          <a:spcPct val="0"/>
        </a:spcBef>
        <a:buNone/>
        <a:defRPr sz="21100" kern="1200">
          <a:solidFill>
            <a:schemeClr val="tx1"/>
          </a:solidFill>
          <a:latin typeface="+mj-lt"/>
          <a:ea typeface="+mj-ea"/>
          <a:cs typeface="+mj-cs"/>
        </a:defRPr>
      </a:lvl1pPr>
    </p:titleStyle>
    <p:bodyStyle>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43891200" cy="32918400"/>
          </a:xfrm>
          <a:prstGeom prst="rect">
            <a:avLst/>
          </a:prstGeom>
          <a:gradFill flip="none" rotWithShape="1">
            <a:gsLst>
              <a:gs pos="49600">
                <a:schemeClr val="bg1"/>
              </a:gs>
              <a:gs pos="0">
                <a:schemeClr val="accent3">
                  <a:lumMod val="20000"/>
                  <a:lumOff val="80000"/>
                </a:schemeClr>
              </a:gs>
              <a:gs pos="100000">
                <a:schemeClr val="accent5">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0" y="883290"/>
            <a:ext cx="43891200" cy="3764910"/>
          </a:xfrm>
          <a:prstGeom prst="rect">
            <a:avLst/>
          </a:prstGeom>
          <a:gradFill flip="none" rotWithShape="1">
            <a:gsLst>
              <a:gs pos="0">
                <a:schemeClr val="accent4">
                  <a:lumMod val="75000"/>
                </a:schemeClr>
              </a:gs>
              <a:gs pos="86000">
                <a:schemeClr val="accent4">
                  <a:lumMod val="75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rot="16200000">
            <a:off x="18006997" y="-3245328"/>
            <a:ext cx="7877208" cy="43891202"/>
          </a:xfrm>
          <a:prstGeom prst="rect">
            <a:avLst/>
          </a:prstGeom>
          <a:gradFill flip="none" rotWithShape="1">
            <a:gsLst>
              <a:gs pos="99167">
                <a:schemeClr val="accent4">
                  <a:lumMod val="60000"/>
                  <a:lumOff val="40000"/>
                </a:schemeClr>
              </a:gs>
              <a:gs pos="62000">
                <a:schemeClr val="bg1">
                  <a:lumMod val="95000"/>
                </a:schemeClr>
              </a:gs>
              <a:gs pos="87000">
                <a:schemeClr val="bg1">
                  <a:lumMod val="85000"/>
                </a:schemeClr>
              </a:gs>
            </a:gsLst>
            <a:lin ang="10800000" scaled="1"/>
            <a:tileRect/>
          </a:gradFill>
          <a:ln>
            <a:noFill/>
          </a:ln>
          <a:effectLst>
            <a:outerShdw blurRad="190500" dist="304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16200000">
            <a:off x="18006997" y="5725011"/>
            <a:ext cx="7877208" cy="43891202"/>
          </a:xfrm>
          <a:prstGeom prst="rect">
            <a:avLst/>
          </a:prstGeom>
          <a:gradFill flip="none" rotWithShape="1">
            <a:gsLst>
              <a:gs pos="99167">
                <a:schemeClr val="accent4">
                  <a:lumMod val="60000"/>
                  <a:lumOff val="40000"/>
                </a:schemeClr>
              </a:gs>
              <a:gs pos="62000">
                <a:schemeClr val="bg1">
                  <a:lumMod val="95000"/>
                </a:schemeClr>
              </a:gs>
              <a:gs pos="87000">
                <a:schemeClr val="bg1">
                  <a:lumMod val="85000"/>
                </a:schemeClr>
              </a:gs>
            </a:gsLst>
            <a:lin ang="10800000" scaled="1"/>
            <a:tileRect/>
          </a:gradFill>
          <a:ln>
            <a:noFill/>
          </a:ln>
          <a:effectLst>
            <a:outerShdw blurRad="190500" dist="304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16200000">
            <a:off x="18006997" y="-12232339"/>
            <a:ext cx="7877208" cy="43891202"/>
          </a:xfrm>
          <a:prstGeom prst="rect">
            <a:avLst/>
          </a:prstGeom>
          <a:gradFill flip="none" rotWithShape="1">
            <a:gsLst>
              <a:gs pos="99167">
                <a:schemeClr val="accent4">
                  <a:lumMod val="60000"/>
                  <a:lumOff val="40000"/>
                </a:schemeClr>
              </a:gs>
              <a:gs pos="62000">
                <a:schemeClr val="bg1">
                  <a:lumMod val="95000"/>
                </a:schemeClr>
              </a:gs>
              <a:gs pos="87000">
                <a:schemeClr val="bg1">
                  <a:lumMod val="85000"/>
                </a:schemeClr>
              </a:gs>
            </a:gsLst>
            <a:lin ang="10800000" scaled="1"/>
            <a:tileRect/>
          </a:gradFill>
          <a:ln>
            <a:noFill/>
          </a:ln>
          <a:effectLst>
            <a:outerShdw blurRad="190500" dist="304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803499" y="266045"/>
            <a:ext cx="4184273" cy="5010333"/>
          </a:xfrm>
          <a:prstGeom prst="rect">
            <a:avLst/>
          </a:prstGeom>
        </p:spPr>
      </p:pic>
      <p:pic>
        <p:nvPicPr>
          <p:cNvPr id="125" name="Picture 12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38176211" y="266045"/>
            <a:ext cx="4184273" cy="5010333"/>
          </a:xfrm>
          <a:prstGeom prst="rect">
            <a:avLst/>
          </a:prstGeom>
        </p:spPr>
      </p:pic>
      <p:grpSp>
        <p:nvGrpSpPr>
          <p:cNvPr id="126" name="Group 125"/>
          <p:cNvGrpSpPr/>
          <p:nvPr/>
        </p:nvGrpSpPr>
        <p:grpSpPr>
          <a:xfrm rot="16200000" flipH="1">
            <a:off x="-2981254" y="9031739"/>
            <a:ext cx="8565534" cy="1495251"/>
            <a:chOff x="44825448" y="15083298"/>
            <a:chExt cx="10951146" cy="1737360"/>
          </a:xfrm>
        </p:grpSpPr>
        <p:pic>
          <p:nvPicPr>
            <p:cNvPr id="127" name="Picture 126"/>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 xmlns:a14="http://schemas.microsoft.com/office/drawing/2010/main" val="0"/>
                </a:ext>
              </a:extLst>
            </a:blip>
            <a:srcRect t="68612" r="39968" b="25038"/>
            <a:stretch/>
          </p:blipFill>
          <p:spPr>
            <a:xfrm>
              <a:off x="44825448" y="15083298"/>
              <a:ext cx="10951146" cy="1737360"/>
            </a:xfrm>
            <a:prstGeom prst="rect">
              <a:avLst/>
            </a:prstGeom>
          </p:spPr>
        </p:pic>
        <p:sp>
          <p:nvSpPr>
            <p:cNvPr id="128" name="TextBox 127"/>
            <p:cNvSpPr txBox="1"/>
            <p:nvPr/>
          </p:nvSpPr>
          <p:spPr>
            <a:xfrm>
              <a:off x="45381865" y="15379591"/>
              <a:ext cx="9635109" cy="965551"/>
            </a:xfrm>
            <a:prstGeom prst="rect">
              <a:avLst/>
            </a:prstGeom>
            <a:noFill/>
          </p:spPr>
          <p:txBody>
            <a:bodyPr wrap="square" rtlCol="0">
              <a:spAutoFit/>
            </a:bodyPr>
            <a:lstStyle/>
            <a:p>
              <a:pPr algn="ctr"/>
              <a:r>
                <a:rPr lang="en-US" sz="4800" b="1" dirty="0" smtClean="0">
                  <a:solidFill>
                    <a:schemeClr val="bg1"/>
                  </a:solidFill>
                  <a:latin typeface="Arial" pitchFamily="34" charset="0"/>
                  <a:cs typeface="Arial" pitchFamily="34" charset="0"/>
                </a:rPr>
                <a:t>Abstract</a:t>
              </a:r>
              <a:endParaRPr lang="en-US" sz="3600" b="1" dirty="0">
                <a:solidFill>
                  <a:schemeClr val="bg1"/>
                </a:solidFill>
                <a:latin typeface="Arial" pitchFamily="34" charset="0"/>
                <a:cs typeface="Arial" pitchFamily="34" charset="0"/>
              </a:endParaRPr>
            </a:p>
          </p:txBody>
        </p:sp>
      </p:grpSp>
      <p:sp>
        <p:nvSpPr>
          <p:cNvPr id="129" name="TextBox 128"/>
          <p:cNvSpPr txBox="1"/>
          <p:nvPr/>
        </p:nvSpPr>
        <p:spPr>
          <a:xfrm>
            <a:off x="2086326" y="6048119"/>
            <a:ext cx="8029224" cy="7478970"/>
          </a:xfrm>
          <a:prstGeom prst="rect">
            <a:avLst/>
          </a:prstGeom>
          <a:noFill/>
        </p:spPr>
        <p:txBody>
          <a:bodyPr wrap="square" rtlCol="0">
            <a:spAutoFit/>
          </a:bodyPr>
          <a:lstStyle/>
          <a:p>
            <a:r>
              <a:rPr lang="en-US" sz="3200" dirty="0" smtClean="0">
                <a:cs typeface="Arial" pitchFamily="34" charset="0"/>
              </a:rPr>
              <a:t>Although Parker was the first to describe the solar wind successfully at the time, his elegant theory still masks a number of fundamental problems. The debate how the solar wind is accelerated and why the solar corona is so ‘hot’, is still in full swing. Nevertheless this does not seem to hamper solar wind modeling which has become increasingly more complex as is the picture of the solar wind itself.</a:t>
            </a:r>
          </a:p>
          <a:p>
            <a:endParaRPr lang="en-US" sz="3200" dirty="0" smtClean="0">
              <a:cs typeface="Arial" pitchFamily="34" charset="0"/>
            </a:endParaRPr>
          </a:p>
          <a:p>
            <a:r>
              <a:rPr lang="en-US" sz="3200" dirty="0" smtClean="0">
                <a:cs typeface="Arial" pitchFamily="34" charset="0"/>
              </a:rPr>
              <a:t>A general, simplified strategy for modeling the solar wind is given. Since data near the Sun is scarce: models need to extract their initial conditions from </a:t>
            </a:r>
            <a:r>
              <a:rPr lang="en-US" sz="3200" dirty="0" err="1" smtClean="0">
                <a:cs typeface="Arial" pitchFamily="34" charset="0"/>
              </a:rPr>
              <a:t>magnetograms</a:t>
            </a:r>
            <a:r>
              <a:rPr lang="en-US" sz="3200" dirty="0" smtClean="0">
                <a:cs typeface="Arial" pitchFamily="34" charset="0"/>
              </a:rPr>
              <a:t> and/or white-light coronagraphs. </a:t>
            </a:r>
          </a:p>
        </p:txBody>
      </p:sp>
      <p:sp>
        <p:nvSpPr>
          <p:cNvPr id="130" name="TextBox 129"/>
          <p:cNvSpPr txBox="1"/>
          <p:nvPr/>
        </p:nvSpPr>
        <p:spPr>
          <a:xfrm>
            <a:off x="12601574" y="6048119"/>
            <a:ext cx="9058276" cy="3046988"/>
          </a:xfrm>
          <a:prstGeom prst="rect">
            <a:avLst/>
          </a:prstGeom>
          <a:noFill/>
        </p:spPr>
        <p:txBody>
          <a:bodyPr wrap="square" rtlCol="0">
            <a:spAutoFit/>
          </a:bodyPr>
          <a:lstStyle/>
          <a:p>
            <a:r>
              <a:rPr lang="en-US" sz="3200" dirty="0" smtClean="0">
                <a:cs typeface="Arial" pitchFamily="34" charset="0"/>
              </a:rPr>
              <a:t>Not only does the Sun radiate light of different frequencies, it also blows out huge bubbles of </a:t>
            </a:r>
            <a:r>
              <a:rPr lang="en-US" sz="3200" b="1" dirty="0" smtClean="0">
                <a:cs typeface="Arial" pitchFamily="34" charset="0"/>
              </a:rPr>
              <a:t>supersonic</a:t>
            </a:r>
            <a:r>
              <a:rPr lang="en-US" sz="3200" dirty="0" smtClean="0">
                <a:cs typeface="Arial" pitchFamily="34" charset="0"/>
              </a:rPr>
              <a:t> plasma, engulfing all planets and a host of other bodies, </a:t>
            </a:r>
            <a:r>
              <a:rPr lang="en-US" sz="3200" b="1" dirty="0" smtClean="0">
                <a:cs typeface="Arial" pitchFamily="34" charset="0"/>
              </a:rPr>
              <a:t>shaping their environment</a:t>
            </a:r>
            <a:r>
              <a:rPr lang="en-US" sz="3200" dirty="0" smtClean="0">
                <a:cs typeface="Arial" pitchFamily="34" charset="0"/>
              </a:rPr>
              <a:t>. </a:t>
            </a:r>
            <a:br>
              <a:rPr lang="en-US" sz="3200" dirty="0" smtClean="0">
                <a:cs typeface="Arial" pitchFamily="34" charset="0"/>
              </a:rPr>
            </a:br>
            <a:r>
              <a:rPr lang="en-US" sz="3200" dirty="0" smtClean="0">
                <a:cs typeface="Arial" pitchFamily="34" charset="0"/>
              </a:rPr>
              <a:t>Solar wind related phenomena include geomagnetic storms on Earth, aurora and comet plasma tails. </a:t>
            </a:r>
          </a:p>
        </p:txBody>
      </p:sp>
      <p:sp>
        <p:nvSpPr>
          <p:cNvPr id="131" name="TextBox 130"/>
          <p:cNvSpPr txBox="1"/>
          <p:nvPr/>
        </p:nvSpPr>
        <p:spPr>
          <a:xfrm>
            <a:off x="21945599" y="6048119"/>
            <a:ext cx="8886473" cy="584775"/>
          </a:xfrm>
          <a:prstGeom prst="rect">
            <a:avLst/>
          </a:prstGeom>
          <a:noFill/>
        </p:spPr>
        <p:txBody>
          <a:bodyPr wrap="square" rtlCol="0">
            <a:spAutoFit/>
          </a:bodyPr>
          <a:lstStyle/>
          <a:p>
            <a:endParaRPr lang="en-US" sz="3200" dirty="0" smtClean="0">
              <a:cs typeface="Arial" pitchFamily="34" charset="0"/>
            </a:endParaRPr>
          </a:p>
        </p:txBody>
      </p:sp>
      <p:sp>
        <p:nvSpPr>
          <p:cNvPr id="133" name="TextBox 132"/>
          <p:cNvSpPr txBox="1"/>
          <p:nvPr/>
        </p:nvSpPr>
        <p:spPr>
          <a:xfrm>
            <a:off x="32210437" y="6000750"/>
            <a:ext cx="11504501" cy="6986528"/>
          </a:xfrm>
          <a:prstGeom prst="rect">
            <a:avLst/>
          </a:prstGeom>
          <a:noFill/>
        </p:spPr>
        <p:txBody>
          <a:bodyPr wrap="square" rtlCol="0">
            <a:spAutoFit/>
          </a:bodyPr>
          <a:lstStyle/>
          <a:p>
            <a:pPr>
              <a:buFont typeface="Wingdings" pitchFamily="2" charset="2"/>
              <a:buChar char="q"/>
            </a:pPr>
            <a:r>
              <a:rPr lang="en-US" sz="3200" dirty="0" smtClean="0">
                <a:cs typeface="Arial" pitchFamily="34" charset="0"/>
              </a:rPr>
              <a:t> Interplanetary space is separated by a </a:t>
            </a:r>
            <a:r>
              <a:rPr lang="en-US" sz="3200" b="1" dirty="0" smtClean="0">
                <a:cs typeface="Arial" pitchFamily="34" charset="0"/>
              </a:rPr>
              <a:t>source surface</a:t>
            </a:r>
            <a:r>
              <a:rPr lang="en-US" sz="3200" dirty="0" smtClean="0">
                <a:cs typeface="Arial" pitchFamily="34" charset="0"/>
              </a:rPr>
              <a:t> into two regions: the </a:t>
            </a:r>
            <a:r>
              <a:rPr lang="en-US" sz="3200" b="1" dirty="0" smtClean="0">
                <a:cs typeface="Arial" pitchFamily="34" charset="0"/>
              </a:rPr>
              <a:t>corona</a:t>
            </a:r>
            <a:r>
              <a:rPr lang="en-US" sz="3200" dirty="0" smtClean="0">
                <a:cs typeface="Arial" pitchFamily="34" charset="0"/>
              </a:rPr>
              <a:t> and the </a:t>
            </a:r>
            <a:r>
              <a:rPr lang="en-US" sz="3200" b="1" dirty="0" err="1" smtClean="0">
                <a:cs typeface="Arial" pitchFamily="34" charset="0"/>
              </a:rPr>
              <a:t>heliosphere</a:t>
            </a:r>
            <a:r>
              <a:rPr lang="en-US" sz="3200" dirty="0" smtClean="0">
                <a:cs typeface="Arial" pitchFamily="34" charset="0"/>
              </a:rPr>
              <a:t>. Within the source surface, </a:t>
            </a:r>
            <a:br>
              <a:rPr lang="en-US" sz="3200" dirty="0" smtClean="0">
                <a:cs typeface="Arial" pitchFamily="34" charset="0"/>
              </a:rPr>
            </a:br>
            <a:r>
              <a:rPr lang="en-US" sz="3200" dirty="0" smtClean="0">
                <a:cs typeface="Arial" pitchFamily="34" charset="0"/>
              </a:rPr>
              <a:t>the solar magnetic field controls the plasma flow. Outside, the magnetic field only plays a minor role in the dynamics.</a:t>
            </a:r>
            <a:br>
              <a:rPr lang="en-US" sz="3200" dirty="0" smtClean="0">
                <a:cs typeface="Arial" pitchFamily="34" charset="0"/>
              </a:rPr>
            </a:br>
            <a:endParaRPr lang="en-US" sz="3200" dirty="0" smtClean="0">
              <a:cs typeface="Arial" pitchFamily="34" charset="0"/>
            </a:endParaRPr>
          </a:p>
          <a:p>
            <a:pPr>
              <a:buFont typeface="Wingdings" pitchFamily="2" charset="2"/>
              <a:buChar char="q"/>
            </a:pPr>
            <a:r>
              <a:rPr lang="en-US" sz="3200" dirty="0" smtClean="0">
                <a:cs typeface="Arial" pitchFamily="34" charset="0"/>
              </a:rPr>
              <a:t> The corona is modeled by a potential field source surface-model (PFSS) that takes </a:t>
            </a:r>
            <a:r>
              <a:rPr lang="en-US" sz="3200" b="1" dirty="0" err="1" smtClean="0">
                <a:cs typeface="Arial" pitchFamily="34" charset="0"/>
              </a:rPr>
              <a:t>magnetograms</a:t>
            </a:r>
            <a:r>
              <a:rPr lang="en-US" sz="3200" dirty="0" smtClean="0">
                <a:cs typeface="Arial" pitchFamily="34" charset="0"/>
              </a:rPr>
              <a:t> as initial condition. The magnetic field is reconstructed with </a:t>
            </a:r>
            <a:r>
              <a:rPr lang="en-US" sz="3200" b="1" dirty="0" smtClean="0">
                <a:cs typeface="Arial" pitchFamily="34" charset="0"/>
              </a:rPr>
              <a:t>associated Legendre polynomials</a:t>
            </a:r>
            <a:r>
              <a:rPr lang="en-US" sz="3200" dirty="0" smtClean="0">
                <a:cs typeface="Arial" pitchFamily="34" charset="0"/>
              </a:rPr>
              <a:t> through a </a:t>
            </a:r>
            <a:r>
              <a:rPr lang="en-US" sz="3200" b="1" dirty="0" smtClean="0">
                <a:cs typeface="Arial" pitchFamily="34" charset="0"/>
              </a:rPr>
              <a:t>least-squared</a:t>
            </a:r>
            <a:r>
              <a:rPr lang="en-US" sz="3200" dirty="0" smtClean="0">
                <a:cs typeface="Arial" pitchFamily="34" charset="0"/>
              </a:rPr>
              <a:t> approach.</a:t>
            </a:r>
            <a:br>
              <a:rPr lang="en-US" sz="3200" dirty="0" smtClean="0">
                <a:cs typeface="Arial" pitchFamily="34" charset="0"/>
              </a:rPr>
            </a:br>
            <a:endParaRPr lang="en-US" sz="3200" dirty="0" smtClean="0">
              <a:cs typeface="Arial" pitchFamily="34" charset="0"/>
            </a:endParaRPr>
          </a:p>
          <a:p>
            <a:pPr>
              <a:buFont typeface="Wingdings" pitchFamily="2" charset="2"/>
              <a:buChar char="q"/>
            </a:pPr>
            <a:r>
              <a:rPr lang="en-US" sz="3200" dirty="0" smtClean="0">
                <a:cs typeface="Arial" pitchFamily="34" charset="0"/>
              </a:rPr>
              <a:t> The </a:t>
            </a:r>
            <a:r>
              <a:rPr lang="en-US" sz="3200" dirty="0" err="1" smtClean="0">
                <a:cs typeface="Arial" pitchFamily="34" charset="0"/>
              </a:rPr>
              <a:t>heliospheric</a:t>
            </a:r>
            <a:r>
              <a:rPr lang="en-US" sz="3200" dirty="0" smtClean="0">
                <a:cs typeface="Arial" pitchFamily="34" charset="0"/>
              </a:rPr>
              <a:t> solar wind is determined by applying a </a:t>
            </a:r>
            <a:r>
              <a:rPr lang="en-US" sz="3200" b="1" dirty="0" smtClean="0">
                <a:cs typeface="Arial" pitchFamily="34" charset="0"/>
              </a:rPr>
              <a:t>non-conservative</a:t>
            </a:r>
            <a:r>
              <a:rPr lang="en-US" sz="3200" dirty="0" smtClean="0">
                <a:cs typeface="Arial" pitchFamily="34" charset="0"/>
              </a:rPr>
              <a:t> </a:t>
            </a:r>
            <a:r>
              <a:rPr lang="en-US" sz="3200" dirty="0" err="1" smtClean="0">
                <a:cs typeface="Arial" pitchFamily="34" charset="0"/>
              </a:rPr>
              <a:t>discretisation</a:t>
            </a:r>
            <a:r>
              <a:rPr lang="en-US" sz="3200" dirty="0" smtClean="0">
                <a:cs typeface="Arial" pitchFamily="34" charset="0"/>
              </a:rPr>
              <a:t> scheme to the Euler equations with a gravity source in a rotating frame. The </a:t>
            </a:r>
            <a:r>
              <a:rPr lang="en-US" sz="3200" dirty="0" err="1" smtClean="0">
                <a:cs typeface="Arial" pitchFamily="34" charset="0"/>
              </a:rPr>
              <a:t>stepsize</a:t>
            </a:r>
            <a:r>
              <a:rPr lang="en-US" sz="3200" dirty="0" smtClean="0">
                <a:cs typeface="Arial" pitchFamily="34" charset="0"/>
              </a:rPr>
              <a:t> is taken sufficiently small to </a:t>
            </a:r>
            <a:r>
              <a:rPr lang="en-US" sz="3200" dirty="0" err="1" smtClean="0">
                <a:cs typeface="Arial" pitchFamily="34" charset="0"/>
              </a:rPr>
              <a:t>mimimize</a:t>
            </a:r>
            <a:r>
              <a:rPr lang="en-US" sz="3200" dirty="0" smtClean="0">
                <a:cs typeface="Arial" pitchFamily="34" charset="0"/>
              </a:rPr>
              <a:t> mass conservation errors. </a:t>
            </a:r>
          </a:p>
        </p:txBody>
      </p:sp>
      <p:sp>
        <p:nvSpPr>
          <p:cNvPr id="136" name="TextBox 135"/>
          <p:cNvSpPr txBox="1"/>
          <p:nvPr/>
        </p:nvSpPr>
        <p:spPr>
          <a:xfrm>
            <a:off x="2086326" y="14960788"/>
            <a:ext cx="8886473" cy="584775"/>
          </a:xfrm>
          <a:prstGeom prst="rect">
            <a:avLst/>
          </a:prstGeom>
          <a:noFill/>
        </p:spPr>
        <p:txBody>
          <a:bodyPr wrap="square" rtlCol="0">
            <a:spAutoFit/>
          </a:bodyPr>
          <a:lstStyle/>
          <a:p>
            <a:r>
              <a:rPr lang="en-US" sz="3200" dirty="0" smtClean="0">
                <a:cs typeface="Arial" pitchFamily="34" charset="0"/>
              </a:rPr>
              <a:t> </a:t>
            </a:r>
          </a:p>
        </p:txBody>
      </p:sp>
      <p:sp>
        <p:nvSpPr>
          <p:cNvPr id="139" name="TextBox 138"/>
          <p:cNvSpPr txBox="1"/>
          <p:nvPr/>
        </p:nvSpPr>
        <p:spPr>
          <a:xfrm>
            <a:off x="18102602" y="14919040"/>
            <a:ext cx="8886473" cy="584775"/>
          </a:xfrm>
          <a:prstGeom prst="rect">
            <a:avLst/>
          </a:prstGeom>
          <a:noFill/>
        </p:spPr>
        <p:txBody>
          <a:bodyPr wrap="square" rtlCol="0">
            <a:spAutoFit/>
          </a:bodyPr>
          <a:lstStyle/>
          <a:p>
            <a:r>
              <a:rPr lang="en-US" sz="3200" b="1" dirty="0" smtClean="0">
                <a:cs typeface="Arial" pitchFamily="34" charset="0"/>
              </a:rPr>
              <a:t>Why not classic PFSS?</a:t>
            </a:r>
            <a:r>
              <a:rPr lang="en-US" sz="3200" dirty="0" smtClean="0">
                <a:cs typeface="Arial" pitchFamily="34" charset="0"/>
              </a:rPr>
              <a:t> </a:t>
            </a:r>
          </a:p>
        </p:txBody>
      </p:sp>
      <p:sp>
        <p:nvSpPr>
          <p:cNvPr id="140" name="TextBox 139"/>
          <p:cNvSpPr txBox="1"/>
          <p:nvPr/>
        </p:nvSpPr>
        <p:spPr>
          <a:xfrm>
            <a:off x="1838577" y="23853813"/>
            <a:ext cx="27565098" cy="1077218"/>
          </a:xfrm>
          <a:prstGeom prst="rect">
            <a:avLst/>
          </a:prstGeom>
          <a:noFill/>
        </p:spPr>
        <p:txBody>
          <a:bodyPr wrap="square" rtlCol="0">
            <a:spAutoFit/>
          </a:bodyPr>
          <a:lstStyle/>
          <a:p>
            <a:pPr algn="ctr"/>
            <a:r>
              <a:rPr lang="en-US" sz="3200" dirty="0" smtClean="0">
                <a:cs typeface="Arial" pitchFamily="34" charset="0"/>
              </a:rPr>
              <a:t>Simulation of a steady solar wind propagating through the </a:t>
            </a:r>
            <a:r>
              <a:rPr lang="en-US" sz="3200" dirty="0" err="1" smtClean="0">
                <a:cs typeface="Arial" pitchFamily="34" charset="0"/>
              </a:rPr>
              <a:t>heliosphere</a:t>
            </a:r>
            <a:r>
              <a:rPr lang="en-US" sz="3200" dirty="0" smtClean="0">
                <a:cs typeface="Arial" pitchFamily="34" charset="0"/>
              </a:rPr>
              <a:t>.  Due to solar rotation the wind twists into an </a:t>
            </a:r>
            <a:r>
              <a:rPr lang="en-US" sz="3200" b="1" dirty="0" smtClean="0">
                <a:cs typeface="Arial" pitchFamily="34" charset="0"/>
              </a:rPr>
              <a:t>Archimedean spiral</a:t>
            </a:r>
            <a:r>
              <a:rPr lang="en-US" sz="3200" dirty="0" smtClean="0">
                <a:cs typeface="Arial" pitchFamily="34" charset="0"/>
              </a:rPr>
              <a:t>. </a:t>
            </a:r>
          </a:p>
          <a:p>
            <a:pPr algn="ctr"/>
            <a:r>
              <a:rPr lang="en-US" sz="3200" dirty="0" smtClean="0">
                <a:cs typeface="Arial" pitchFamily="34" charset="0"/>
              </a:rPr>
              <a:t>The variability of the solar wind causes regions of </a:t>
            </a:r>
            <a:r>
              <a:rPr lang="en-US" sz="3200" b="1" dirty="0" smtClean="0">
                <a:cs typeface="Arial" pitchFamily="34" charset="0"/>
              </a:rPr>
              <a:t>compression</a:t>
            </a:r>
            <a:r>
              <a:rPr lang="en-US" sz="3200" dirty="0" smtClean="0">
                <a:cs typeface="Arial" pitchFamily="34" charset="0"/>
              </a:rPr>
              <a:t> and </a:t>
            </a:r>
            <a:r>
              <a:rPr lang="en-US" sz="3200" b="1" dirty="0" smtClean="0">
                <a:cs typeface="Arial" pitchFamily="34" charset="0"/>
              </a:rPr>
              <a:t>rarefaction</a:t>
            </a:r>
            <a:r>
              <a:rPr lang="en-US" sz="3200" dirty="0" smtClean="0">
                <a:cs typeface="Arial" pitchFamily="34" charset="0"/>
              </a:rPr>
              <a:t>. The magnetic </a:t>
            </a:r>
            <a:r>
              <a:rPr lang="en-US" sz="3200" dirty="0" err="1" smtClean="0">
                <a:cs typeface="Arial" pitchFamily="34" charset="0"/>
              </a:rPr>
              <a:t>fieldlines</a:t>
            </a:r>
            <a:r>
              <a:rPr lang="en-US" sz="3200" dirty="0" smtClean="0">
                <a:cs typeface="Arial" pitchFamily="34" charset="0"/>
              </a:rPr>
              <a:t> are dragged out by the solar wind.  </a:t>
            </a:r>
          </a:p>
        </p:txBody>
      </p:sp>
      <p:sp>
        <p:nvSpPr>
          <p:cNvPr id="141" name="TextBox 140"/>
          <p:cNvSpPr txBox="1"/>
          <p:nvPr/>
        </p:nvSpPr>
        <p:spPr>
          <a:xfrm>
            <a:off x="11247410" y="23809601"/>
            <a:ext cx="8886473" cy="584775"/>
          </a:xfrm>
          <a:prstGeom prst="rect">
            <a:avLst/>
          </a:prstGeom>
          <a:noFill/>
        </p:spPr>
        <p:txBody>
          <a:bodyPr wrap="square" rtlCol="0">
            <a:spAutoFit/>
          </a:bodyPr>
          <a:lstStyle/>
          <a:p>
            <a:r>
              <a:rPr lang="en-US" sz="3200" dirty="0" smtClean="0">
                <a:cs typeface="Arial" pitchFamily="34" charset="0"/>
              </a:rPr>
              <a:t> </a:t>
            </a:r>
          </a:p>
        </p:txBody>
      </p:sp>
      <p:sp>
        <p:nvSpPr>
          <p:cNvPr id="142" name="TextBox 141"/>
          <p:cNvSpPr txBox="1"/>
          <p:nvPr/>
        </p:nvSpPr>
        <p:spPr>
          <a:xfrm>
            <a:off x="20542329" y="24525680"/>
            <a:ext cx="8886473" cy="584775"/>
          </a:xfrm>
          <a:prstGeom prst="rect">
            <a:avLst/>
          </a:prstGeom>
          <a:noFill/>
        </p:spPr>
        <p:txBody>
          <a:bodyPr wrap="square" rtlCol="0">
            <a:spAutoFit/>
          </a:bodyPr>
          <a:lstStyle/>
          <a:p>
            <a:r>
              <a:rPr lang="en-US" sz="3200" dirty="0" smtClean="0">
                <a:cs typeface="Arial" pitchFamily="34" charset="0"/>
              </a:rPr>
              <a:t> </a:t>
            </a:r>
          </a:p>
        </p:txBody>
      </p:sp>
      <p:sp>
        <p:nvSpPr>
          <p:cNvPr id="143" name="TextBox 142"/>
          <p:cNvSpPr txBox="1"/>
          <p:nvPr/>
        </p:nvSpPr>
        <p:spPr>
          <a:xfrm>
            <a:off x="31455026" y="23853813"/>
            <a:ext cx="12333064" cy="7879080"/>
          </a:xfrm>
          <a:prstGeom prst="rect">
            <a:avLst/>
          </a:prstGeom>
          <a:noFill/>
        </p:spPr>
        <p:txBody>
          <a:bodyPr wrap="square" rtlCol="0">
            <a:spAutoFit/>
          </a:bodyPr>
          <a:lstStyle/>
          <a:p>
            <a:pPr>
              <a:buFont typeface="Wingdings" pitchFamily="2" charset="2"/>
              <a:buChar char="q"/>
            </a:pPr>
            <a:r>
              <a:rPr lang="en-US" sz="3200" dirty="0" smtClean="0">
                <a:cs typeface="Arial" pitchFamily="34" charset="0"/>
              </a:rPr>
              <a:t> Constructing a HCCSSS-model to take into account the horizontal current sheet and to better reproduce the magnetic </a:t>
            </a:r>
            <a:r>
              <a:rPr lang="en-US" sz="3200" dirty="0" err="1" smtClean="0">
                <a:cs typeface="Arial" pitchFamily="34" charset="0"/>
              </a:rPr>
              <a:t>fieldlines</a:t>
            </a:r>
            <a:r>
              <a:rPr lang="en-US" sz="3200" dirty="0" smtClean="0">
                <a:cs typeface="Arial" pitchFamily="34" charset="0"/>
              </a:rPr>
              <a:t> as spotted in </a:t>
            </a:r>
            <a:r>
              <a:rPr lang="en-US" sz="3200" dirty="0" err="1" smtClean="0">
                <a:cs typeface="Arial" pitchFamily="34" charset="0"/>
              </a:rPr>
              <a:t>coronographs</a:t>
            </a:r>
            <a:r>
              <a:rPr lang="en-US" sz="3200" dirty="0" smtClean="0">
                <a:cs typeface="Arial" pitchFamily="34" charset="0"/>
              </a:rPr>
              <a:t>. Incorporating a variable source surface.</a:t>
            </a:r>
            <a:br>
              <a:rPr lang="en-US" sz="3200" dirty="0" smtClean="0">
                <a:cs typeface="Arial" pitchFamily="34" charset="0"/>
              </a:rPr>
            </a:br>
            <a:endParaRPr lang="en-US" sz="3200" dirty="0" smtClean="0">
              <a:cs typeface="Arial" pitchFamily="34" charset="0"/>
            </a:endParaRPr>
          </a:p>
          <a:p>
            <a:pPr>
              <a:buFont typeface="Wingdings" pitchFamily="2" charset="2"/>
              <a:buChar char="q"/>
            </a:pPr>
            <a:r>
              <a:rPr lang="en-US" sz="3200" dirty="0" smtClean="0">
                <a:cs typeface="Arial" pitchFamily="34" charset="0"/>
              </a:rPr>
              <a:t> Adopting a conservative implicit upwind method for modeling the hydrodynamics through the </a:t>
            </a:r>
            <a:r>
              <a:rPr lang="en-US" sz="3200" dirty="0" err="1" smtClean="0">
                <a:cs typeface="Arial" pitchFamily="34" charset="0"/>
              </a:rPr>
              <a:t>heliosphere</a:t>
            </a:r>
            <a:r>
              <a:rPr lang="en-US" sz="3200" dirty="0" smtClean="0">
                <a:cs typeface="Arial" pitchFamily="34" charset="0"/>
              </a:rPr>
              <a:t>. Such a method tends to capture shocks better if source terms are present in the transport equations. </a:t>
            </a:r>
            <a:br>
              <a:rPr lang="en-US" sz="3200" dirty="0" smtClean="0">
                <a:cs typeface="Arial" pitchFamily="34" charset="0"/>
              </a:rPr>
            </a:br>
            <a:r>
              <a:rPr lang="en-US" sz="3200" dirty="0" smtClean="0">
                <a:cs typeface="Arial" pitchFamily="34" charset="0"/>
              </a:rPr>
              <a:t>Additional refinements will be integrated (</a:t>
            </a:r>
            <a:r>
              <a:rPr lang="en-US" sz="3200" dirty="0" err="1" smtClean="0">
                <a:cs typeface="Arial" pitchFamily="34" charset="0"/>
              </a:rPr>
              <a:t>collisionless</a:t>
            </a:r>
            <a:r>
              <a:rPr lang="en-US" sz="3200" dirty="0" smtClean="0">
                <a:cs typeface="Arial" pitchFamily="34" charset="0"/>
              </a:rPr>
              <a:t> heat flux).</a:t>
            </a:r>
            <a:br>
              <a:rPr lang="en-US" sz="3200" dirty="0" smtClean="0">
                <a:cs typeface="Arial" pitchFamily="34" charset="0"/>
              </a:rPr>
            </a:br>
            <a:endParaRPr lang="en-US" sz="3200" dirty="0" smtClean="0">
              <a:cs typeface="Arial" pitchFamily="34" charset="0"/>
            </a:endParaRPr>
          </a:p>
          <a:p>
            <a:pPr>
              <a:buFont typeface="Wingdings" pitchFamily="2" charset="2"/>
              <a:buChar char="q"/>
            </a:pPr>
            <a:r>
              <a:rPr lang="en-US" sz="3200" dirty="0" smtClean="0">
                <a:cs typeface="Arial" pitchFamily="34" charset="0"/>
              </a:rPr>
              <a:t> Finding suitable relationships between the output of coronal models and initial conditions to drive the </a:t>
            </a:r>
            <a:r>
              <a:rPr lang="en-US" sz="3200" dirty="0" err="1" smtClean="0">
                <a:cs typeface="Arial" pitchFamily="34" charset="0"/>
              </a:rPr>
              <a:t>heliospheric</a:t>
            </a:r>
            <a:r>
              <a:rPr lang="en-US" sz="3200" dirty="0" smtClean="0">
                <a:cs typeface="Arial" pitchFamily="34" charset="0"/>
              </a:rPr>
              <a:t> solar wind.</a:t>
            </a:r>
            <a:br>
              <a:rPr lang="en-US" sz="3200" dirty="0" smtClean="0">
                <a:cs typeface="Arial" pitchFamily="34" charset="0"/>
              </a:rPr>
            </a:br>
            <a:endParaRPr lang="en-US" sz="3200" dirty="0" smtClean="0">
              <a:cs typeface="Arial" pitchFamily="34" charset="0"/>
            </a:endParaRPr>
          </a:p>
          <a:p>
            <a:pPr>
              <a:buFont typeface="Wingdings" pitchFamily="2" charset="2"/>
              <a:buChar char="q"/>
            </a:pPr>
            <a:r>
              <a:rPr lang="en-US" sz="3200" dirty="0" smtClean="0">
                <a:cs typeface="Arial" pitchFamily="34" charset="0"/>
              </a:rPr>
              <a:t> The dream: model can be used as a </a:t>
            </a:r>
            <a:r>
              <a:rPr lang="en-US" sz="3200" dirty="0" err="1" smtClean="0">
                <a:cs typeface="Arial" pitchFamily="34" charset="0"/>
              </a:rPr>
              <a:t>nowcast</a:t>
            </a:r>
            <a:r>
              <a:rPr lang="en-US" sz="3200" dirty="0" smtClean="0">
                <a:cs typeface="Arial" pitchFamily="34" charset="0"/>
              </a:rPr>
              <a:t> and forecast and can then be coupled to </a:t>
            </a:r>
            <a:r>
              <a:rPr lang="en-US" sz="3200" dirty="0" err="1" smtClean="0">
                <a:cs typeface="Arial" pitchFamily="34" charset="0"/>
              </a:rPr>
              <a:t>ionospheric</a:t>
            </a:r>
            <a:r>
              <a:rPr lang="en-US" sz="3200" dirty="0" smtClean="0">
                <a:cs typeface="Arial" pitchFamily="34" charset="0"/>
              </a:rPr>
              <a:t> and </a:t>
            </a:r>
            <a:r>
              <a:rPr lang="en-US" sz="3200" dirty="0" err="1" smtClean="0">
                <a:cs typeface="Arial" pitchFamily="34" charset="0"/>
              </a:rPr>
              <a:t>plasmaspheric</a:t>
            </a:r>
            <a:r>
              <a:rPr lang="en-US" sz="3200" dirty="0" smtClean="0">
                <a:cs typeface="Arial" pitchFamily="34" charset="0"/>
              </a:rPr>
              <a:t> models to predict geomagnetic storms.</a:t>
            </a:r>
            <a:br>
              <a:rPr lang="en-US" sz="3200" dirty="0" smtClean="0">
                <a:cs typeface="Arial" pitchFamily="34" charset="0"/>
              </a:rPr>
            </a:br>
            <a:r>
              <a:rPr lang="en-US" sz="2600" dirty="0" smtClean="0">
                <a:cs typeface="Arial" pitchFamily="34" charset="0"/>
              </a:rPr>
              <a:t>	</a:t>
            </a:r>
          </a:p>
        </p:txBody>
      </p:sp>
      <p:sp>
        <p:nvSpPr>
          <p:cNvPr id="146" name="TextBox 145"/>
          <p:cNvSpPr txBox="1"/>
          <p:nvPr/>
        </p:nvSpPr>
        <p:spPr>
          <a:xfrm>
            <a:off x="20544303" y="23632906"/>
            <a:ext cx="3757282" cy="584775"/>
          </a:xfrm>
          <a:prstGeom prst="rect">
            <a:avLst/>
          </a:prstGeom>
          <a:noFill/>
        </p:spPr>
        <p:txBody>
          <a:bodyPr wrap="square" rtlCol="0">
            <a:spAutoFit/>
          </a:bodyPr>
          <a:lstStyle/>
          <a:p>
            <a:endParaRPr lang="en-US" sz="3200" b="1" dirty="0" smtClean="0">
              <a:solidFill>
                <a:schemeClr val="bg1"/>
              </a:solidFill>
              <a:cs typeface="Arial" pitchFamily="34" charset="0"/>
            </a:endParaRPr>
          </a:p>
        </p:txBody>
      </p:sp>
      <p:grpSp>
        <p:nvGrpSpPr>
          <p:cNvPr id="155" name="Group 154"/>
          <p:cNvGrpSpPr/>
          <p:nvPr/>
        </p:nvGrpSpPr>
        <p:grpSpPr>
          <a:xfrm rot="16200000" flipH="1">
            <a:off x="7325444" y="9060321"/>
            <a:ext cx="8565534" cy="1495250"/>
            <a:chOff x="44788916" y="16145758"/>
            <a:chExt cx="10951146" cy="1737360"/>
          </a:xfrm>
        </p:grpSpPr>
        <p:pic>
          <p:nvPicPr>
            <p:cNvPr id="156" name="Picture 155"/>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 xmlns:a14="http://schemas.microsoft.com/office/drawing/2010/main" val="0"/>
                </a:ext>
              </a:extLst>
            </a:blip>
            <a:srcRect t="68612" r="39968" b="25038"/>
            <a:stretch/>
          </p:blipFill>
          <p:spPr>
            <a:xfrm>
              <a:off x="44788916" y="16145758"/>
              <a:ext cx="10951146" cy="1737360"/>
            </a:xfrm>
            <a:prstGeom prst="rect">
              <a:avLst/>
            </a:prstGeom>
          </p:spPr>
        </p:pic>
        <p:sp>
          <p:nvSpPr>
            <p:cNvPr id="157" name="TextBox 156"/>
            <p:cNvSpPr txBox="1"/>
            <p:nvPr/>
          </p:nvSpPr>
          <p:spPr>
            <a:xfrm>
              <a:off x="45381865" y="16435843"/>
              <a:ext cx="9635109" cy="965552"/>
            </a:xfrm>
            <a:prstGeom prst="rect">
              <a:avLst/>
            </a:prstGeom>
            <a:noFill/>
          </p:spPr>
          <p:txBody>
            <a:bodyPr wrap="square" rtlCol="0">
              <a:spAutoFit/>
            </a:bodyPr>
            <a:lstStyle/>
            <a:p>
              <a:pPr algn="ctr"/>
              <a:r>
                <a:rPr lang="en-US" sz="4800" b="1" dirty="0" smtClean="0">
                  <a:solidFill>
                    <a:schemeClr val="bg1"/>
                  </a:solidFill>
                  <a:latin typeface="Arial" pitchFamily="34" charset="0"/>
                  <a:cs typeface="Arial" pitchFamily="34" charset="0"/>
                </a:rPr>
                <a:t>Introduction</a:t>
              </a:r>
              <a:endParaRPr lang="en-US" sz="3600" b="1" dirty="0">
                <a:solidFill>
                  <a:schemeClr val="bg1"/>
                </a:solidFill>
                <a:latin typeface="Arial" pitchFamily="34" charset="0"/>
                <a:cs typeface="Arial" pitchFamily="34" charset="0"/>
              </a:endParaRPr>
            </a:p>
          </p:txBody>
        </p:sp>
      </p:grpSp>
      <p:grpSp>
        <p:nvGrpSpPr>
          <p:cNvPr id="158" name="Group 157"/>
          <p:cNvGrpSpPr/>
          <p:nvPr/>
        </p:nvGrpSpPr>
        <p:grpSpPr>
          <a:xfrm rot="16200000" flipH="1">
            <a:off x="18807572" y="9060320"/>
            <a:ext cx="8565534" cy="1495251"/>
            <a:chOff x="44861983" y="15448519"/>
            <a:chExt cx="10951146" cy="1737360"/>
          </a:xfrm>
        </p:grpSpPr>
        <p:pic>
          <p:nvPicPr>
            <p:cNvPr id="159" name="Picture 158"/>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t="68612" r="39968" b="25038"/>
            <a:stretch/>
          </p:blipFill>
          <p:spPr>
            <a:xfrm>
              <a:off x="44861983" y="15448519"/>
              <a:ext cx="10951146" cy="1737360"/>
            </a:xfrm>
            <a:prstGeom prst="rect">
              <a:avLst/>
            </a:prstGeom>
          </p:spPr>
        </p:pic>
        <p:sp>
          <p:nvSpPr>
            <p:cNvPr id="160" name="TextBox 159"/>
            <p:cNvSpPr txBox="1"/>
            <p:nvPr/>
          </p:nvSpPr>
          <p:spPr>
            <a:xfrm>
              <a:off x="45381866" y="15750010"/>
              <a:ext cx="9635109" cy="965551"/>
            </a:xfrm>
            <a:prstGeom prst="rect">
              <a:avLst/>
            </a:prstGeom>
            <a:noFill/>
          </p:spPr>
          <p:txBody>
            <a:bodyPr wrap="square" rtlCol="0">
              <a:spAutoFit/>
            </a:bodyPr>
            <a:lstStyle/>
            <a:p>
              <a:pPr algn="ctr"/>
              <a:r>
                <a:rPr lang="en-US" sz="4800" b="1" dirty="0" smtClean="0">
                  <a:solidFill>
                    <a:schemeClr val="bg1"/>
                  </a:solidFill>
                  <a:latin typeface="Arial" pitchFamily="34" charset="0"/>
                  <a:cs typeface="Arial" pitchFamily="34" charset="0"/>
                </a:rPr>
                <a:t>General Methods</a:t>
              </a:r>
              <a:endParaRPr lang="en-US" sz="3600" b="1" dirty="0">
                <a:solidFill>
                  <a:schemeClr val="bg1"/>
                </a:solidFill>
                <a:latin typeface="Arial" pitchFamily="34" charset="0"/>
                <a:cs typeface="Arial" pitchFamily="34" charset="0"/>
              </a:endParaRPr>
            </a:p>
          </p:txBody>
        </p:sp>
      </p:grpSp>
      <p:grpSp>
        <p:nvGrpSpPr>
          <p:cNvPr id="161" name="Group 160"/>
          <p:cNvGrpSpPr/>
          <p:nvPr/>
        </p:nvGrpSpPr>
        <p:grpSpPr>
          <a:xfrm rot="16200000" flipH="1">
            <a:off x="-2981254" y="18000774"/>
            <a:ext cx="8565534" cy="1495251"/>
            <a:chOff x="44825448" y="15083298"/>
            <a:chExt cx="10951146" cy="1737360"/>
          </a:xfrm>
        </p:grpSpPr>
        <p:pic>
          <p:nvPicPr>
            <p:cNvPr id="162" name="Picture 161"/>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 xmlns:a14="http://schemas.microsoft.com/office/drawing/2010/main" val="0"/>
                </a:ext>
              </a:extLst>
            </a:blip>
            <a:srcRect t="68612" r="39968" b="25038"/>
            <a:stretch/>
          </p:blipFill>
          <p:spPr>
            <a:xfrm>
              <a:off x="44825448" y="15083298"/>
              <a:ext cx="10951146" cy="1737360"/>
            </a:xfrm>
            <a:prstGeom prst="rect">
              <a:avLst/>
            </a:prstGeom>
          </p:spPr>
        </p:pic>
        <p:sp>
          <p:nvSpPr>
            <p:cNvPr id="163" name="TextBox 162"/>
            <p:cNvSpPr txBox="1"/>
            <p:nvPr/>
          </p:nvSpPr>
          <p:spPr>
            <a:xfrm>
              <a:off x="45381864" y="15379591"/>
              <a:ext cx="9635109" cy="965551"/>
            </a:xfrm>
            <a:prstGeom prst="rect">
              <a:avLst/>
            </a:prstGeom>
            <a:noFill/>
          </p:spPr>
          <p:txBody>
            <a:bodyPr wrap="square" rtlCol="0">
              <a:spAutoFit/>
            </a:bodyPr>
            <a:lstStyle/>
            <a:p>
              <a:pPr algn="ctr"/>
              <a:r>
                <a:rPr lang="en-US" sz="4800" b="1" dirty="0" smtClean="0">
                  <a:solidFill>
                    <a:schemeClr val="bg1"/>
                  </a:solidFill>
                  <a:latin typeface="Arial" pitchFamily="34" charset="0"/>
                  <a:cs typeface="Arial" pitchFamily="34" charset="0"/>
                </a:rPr>
                <a:t>Coronal Model</a:t>
              </a:r>
              <a:endParaRPr lang="en-US" sz="3600" b="1" dirty="0">
                <a:solidFill>
                  <a:schemeClr val="bg1"/>
                </a:solidFill>
                <a:latin typeface="Arial" pitchFamily="34" charset="0"/>
                <a:cs typeface="Arial" pitchFamily="34" charset="0"/>
              </a:endParaRPr>
            </a:p>
          </p:txBody>
        </p:sp>
      </p:grpSp>
      <p:grpSp>
        <p:nvGrpSpPr>
          <p:cNvPr id="164" name="Group 163"/>
          <p:cNvGrpSpPr/>
          <p:nvPr/>
        </p:nvGrpSpPr>
        <p:grpSpPr>
          <a:xfrm rot="16200000" flipH="1">
            <a:off x="-2981254" y="26929168"/>
            <a:ext cx="8565534" cy="1495251"/>
            <a:chOff x="44825448" y="15083298"/>
            <a:chExt cx="10951146" cy="1737360"/>
          </a:xfrm>
        </p:grpSpPr>
        <p:pic>
          <p:nvPicPr>
            <p:cNvPr id="165" name="Picture 164"/>
            <p:cNvPicPr>
              <a:picLocks noChangeAspect="1"/>
            </p:cNvPicPr>
            <p:nvPr/>
          </p:nvPicPr>
          <p:blipFill rotWithShape="1">
            <a:blip r:embed="rId3" cstate="print">
              <a:duotone>
                <a:prstClr val="black"/>
                <a:schemeClr val="accent5">
                  <a:tint val="45000"/>
                  <a:satMod val="400000"/>
                </a:schemeClr>
              </a:duotone>
              <a:extLst>
                <a:ext uri="{28A0092B-C50C-407E-A947-70E740481C1C}">
                  <a14:useLocalDpi xmlns="" xmlns:a14="http://schemas.microsoft.com/office/drawing/2010/main" val="0"/>
                </a:ext>
              </a:extLst>
            </a:blip>
            <a:srcRect t="68612" r="39968" b="25038"/>
            <a:stretch/>
          </p:blipFill>
          <p:spPr>
            <a:xfrm>
              <a:off x="44825448" y="15083298"/>
              <a:ext cx="10951146" cy="1737360"/>
            </a:xfrm>
            <a:prstGeom prst="rect">
              <a:avLst/>
            </a:prstGeom>
          </p:spPr>
        </p:pic>
        <p:sp>
          <p:nvSpPr>
            <p:cNvPr id="166" name="TextBox 165"/>
            <p:cNvSpPr txBox="1"/>
            <p:nvPr/>
          </p:nvSpPr>
          <p:spPr>
            <a:xfrm>
              <a:off x="45381864" y="15379591"/>
              <a:ext cx="9635109" cy="965551"/>
            </a:xfrm>
            <a:prstGeom prst="rect">
              <a:avLst/>
            </a:prstGeom>
            <a:noFill/>
          </p:spPr>
          <p:txBody>
            <a:bodyPr wrap="square" rtlCol="0">
              <a:spAutoFit/>
            </a:bodyPr>
            <a:lstStyle/>
            <a:p>
              <a:pPr algn="ctr"/>
              <a:r>
                <a:rPr lang="en-US" sz="4800" b="1" dirty="0" err="1" smtClean="0">
                  <a:solidFill>
                    <a:schemeClr val="bg1"/>
                  </a:solidFill>
                  <a:latin typeface="Arial" pitchFamily="34" charset="0"/>
                  <a:cs typeface="Arial" pitchFamily="34" charset="0"/>
                </a:rPr>
                <a:t>Heliospheric</a:t>
              </a:r>
              <a:r>
                <a:rPr lang="en-US" sz="4800" b="1" dirty="0" smtClean="0">
                  <a:solidFill>
                    <a:schemeClr val="bg1"/>
                  </a:solidFill>
                  <a:latin typeface="Arial" pitchFamily="34" charset="0"/>
                  <a:cs typeface="Arial" pitchFamily="34" charset="0"/>
                </a:rPr>
                <a:t> Model</a:t>
              </a:r>
              <a:endParaRPr lang="en-US" sz="3600" b="1" dirty="0">
                <a:solidFill>
                  <a:schemeClr val="bg1"/>
                </a:solidFill>
                <a:latin typeface="Arial" pitchFamily="34" charset="0"/>
                <a:cs typeface="Arial" pitchFamily="34" charset="0"/>
              </a:endParaRPr>
            </a:p>
          </p:txBody>
        </p:sp>
      </p:grpSp>
      <p:grpSp>
        <p:nvGrpSpPr>
          <p:cNvPr id="167" name="Group 166"/>
          <p:cNvGrpSpPr/>
          <p:nvPr/>
        </p:nvGrpSpPr>
        <p:grpSpPr>
          <a:xfrm rot="16200000" flipH="1">
            <a:off x="26355296" y="26929169"/>
            <a:ext cx="8565534" cy="1495251"/>
            <a:chOff x="44825448" y="15083298"/>
            <a:chExt cx="10951146" cy="1737360"/>
          </a:xfrm>
        </p:grpSpPr>
        <p:pic>
          <p:nvPicPr>
            <p:cNvPr id="168" name="Picture 167"/>
            <p:cNvPicPr>
              <a:picLocks noChangeAspect="1"/>
            </p:cNvPicPr>
            <p:nvPr/>
          </p:nvPicPr>
          <p:blipFill rotWithShape="1">
            <a:blip r:embed="rId3" cstate="print">
              <a:duotone>
                <a:prstClr val="black"/>
                <a:schemeClr val="accent2">
                  <a:tint val="45000"/>
                  <a:satMod val="400000"/>
                </a:schemeClr>
              </a:duotone>
              <a:extLst>
                <a:ext uri="{28A0092B-C50C-407E-A947-70E740481C1C}">
                  <a14:useLocalDpi xmlns="" xmlns:a14="http://schemas.microsoft.com/office/drawing/2010/main" val="0"/>
                </a:ext>
              </a:extLst>
            </a:blip>
            <a:srcRect t="68612" r="39968" b="25038"/>
            <a:stretch/>
          </p:blipFill>
          <p:spPr>
            <a:xfrm>
              <a:off x="44825448" y="15083298"/>
              <a:ext cx="10951146" cy="1737360"/>
            </a:xfrm>
            <a:prstGeom prst="rect">
              <a:avLst/>
            </a:prstGeom>
          </p:spPr>
        </p:pic>
        <p:sp>
          <p:nvSpPr>
            <p:cNvPr id="169" name="TextBox 168"/>
            <p:cNvSpPr txBox="1"/>
            <p:nvPr/>
          </p:nvSpPr>
          <p:spPr>
            <a:xfrm>
              <a:off x="45381864" y="15379591"/>
              <a:ext cx="9635109" cy="965551"/>
            </a:xfrm>
            <a:prstGeom prst="rect">
              <a:avLst/>
            </a:prstGeom>
            <a:noFill/>
          </p:spPr>
          <p:txBody>
            <a:bodyPr wrap="square" rtlCol="0">
              <a:spAutoFit/>
            </a:bodyPr>
            <a:lstStyle/>
            <a:p>
              <a:pPr algn="ctr"/>
              <a:r>
                <a:rPr lang="en-US" sz="4800" b="1" dirty="0" smtClean="0">
                  <a:solidFill>
                    <a:schemeClr val="bg1"/>
                  </a:solidFill>
                  <a:latin typeface="Arial" pitchFamily="34" charset="0"/>
                  <a:cs typeface="Arial" pitchFamily="34" charset="0"/>
                </a:rPr>
                <a:t>Goals</a:t>
              </a:r>
              <a:endParaRPr lang="en-US" sz="3600" b="1" dirty="0">
                <a:solidFill>
                  <a:schemeClr val="bg1"/>
                </a:solidFill>
                <a:latin typeface="Arial" pitchFamily="34" charset="0"/>
                <a:cs typeface="Arial" pitchFamily="34" charset="0"/>
              </a:endParaRPr>
            </a:p>
          </p:txBody>
        </p:sp>
      </p:grpSp>
      <p:sp>
        <p:nvSpPr>
          <p:cNvPr id="170" name="Text Placeholder 1"/>
          <p:cNvSpPr>
            <a:spLocks noGrp="1"/>
          </p:cNvSpPr>
          <p:nvPr>
            <p:ph type="body" sz="quarter" idx="10"/>
          </p:nvPr>
        </p:nvSpPr>
        <p:spPr>
          <a:xfrm>
            <a:off x="6281813" y="730890"/>
            <a:ext cx="31339745" cy="2672710"/>
          </a:xfrm>
        </p:spPr>
        <p:txBody>
          <a:bodyPr>
            <a:normAutofit/>
          </a:bodyPr>
          <a:lstStyle/>
          <a:p>
            <a:pPr algn="ctr"/>
            <a:r>
              <a:rPr lang="en-US" sz="7200" b="1" i="1" dirty="0" smtClean="0">
                <a:solidFill>
                  <a:schemeClr val="bg1"/>
                </a:solidFill>
              </a:rPr>
              <a:t>Solar Wind Modeling</a:t>
            </a:r>
          </a:p>
          <a:p>
            <a:pPr algn="ctr"/>
            <a:r>
              <a:rPr lang="en-US" sz="3600" b="1" i="1" smtClean="0">
                <a:solidFill>
                  <a:schemeClr val="bg1"/>
                </a:solidFill>
              </a:rPr>
              <a:t>CHARM-PROJECT</a:t>
            </a:r>
            <a:endParaRPr lang="en-US" sz="3600" b="1" i="1" dirty="0">
              <a:solidFill>
                <a:schemeClr val="bg1"/>
              </a:solidFill>
            </a:endParaRPr>
          </a:p>
        </p:txBody>
      </p:sp>
      <p:sp>
        <p:nvSpPr>
          <p:cNvPr id="171" name="Text Placeholder 2"/>
          <p:cNvSpPr>
            <a:spLocks noGrp="1"/>
          </p:cNvSpPr>
          <p:nvPr>
            <p:ph type="body" sz="quarter" idx="11"/>
          </p:nvPr>
        </p:nvSpPr>
        <p:spPr>
          <a:xfrm>
            <a:off x="6231013" y="3200400"/>
            <a:ext cx="31476999" cy="1662948"/>
          </a:xfrm>
        </p:spPr>
        <p:txBody>
          <a:bodyPr>
            <a:normAutofit/>
          </a:bodyPr>
          <a:lstStyle/>
          <a:p>
            <a:pPr algn="ctr"/>
            <a:r>
              <a:rPr lang="en-US" sz="3600" dirty="0" err="1" smtClean="0">
                <a:solidFill>
                  <a:schemeClr val="bg1"/>
                </a:solidFill>
              </a:rPr>
              <a:t>Pieters</a:t>
            </a:r>
            <a:r>
              <a:rPr lang="en-US" sz="3600" dirty="0" smtClean="0">
                <a:solidFill>
                  <a:schemeClr val="bg1"/>
                </a:solidFill>
              </a:rPr>
              <a:t> Michael</a:t>
            </a:r>
          </a:p>
          <a:p>
            <a:pPr algn="ctr"/>
            <a:r>
              <a:rPr lang="en-US" sz="3600" dirty="0" smtClean="0">
                <a:solidFill>
                  <a:schemeClr val="bg1"/>
                </a:solidFill>
              </a:rPr>
              <a:t>Belgian Institute for Space </a:t>
            </a:r>
            <a:r>
              <a:rPr lang="en-US" sz="3600" dirty="0" err="1" smtClean="0">
                <a:solidFill>
                  <a:schemeClr val="bg1"/>
                </a:solidFill>
              </a:rPr>
              <a:t>Aeronomy</a:t>
            </a:r>
            <a:r>
              <a:rPr lang="en-US" sz="3600" dirty="0" smtClean="0">
                <a:solidFill>
                  <a:schemeClr val="bg1"/>
                </a:solidFill>
              </a:rPr>
              <a:t>, Avenue </a:t>
            </a:r>
            <a:r>
              <a:rPr lang="en-US" sz="3600" dirty="0" err="1" smtClean="0">
                <a:solidFill>
                  <a:schemeClr val="bg1"/>
                </a:solidFill>
              </a:rPr>
              <a:t>Circulaire</a:t>
            </a:r>
            <a:r>
              <a:rPr lang="en-US" sz="3600" dirty="0" smtClean="0">
                <a:solidFill>
                  <a:schemeClr val="bg1"/>
                </a:solidFill>
              </a:rPr>
              <a:t> 3, B-1180 Brussels, Belgium</a:t>
            </a:r>
            <a:endParaRPr lang="en-US" sz="3600" dirty="0">
              <a:solidFill>
                <a:schemeClr val="bg1"/>
              </a:solidFill>
            </a:endParaRPr>
          </a:p>
        </p:txBody>
      </p:sp>
      <p:sp>
        <p:nvSpPr>
          <p:cNvPr id="53" name="TextBox 52"/>
          <p:cNvSpPr txBox="1"/>
          <p:nvPr/>
        </p:nvSpPr>
        <p:spPr>
          <a:xfrm>
            <a:off x="2574345" y="14903638"/>
            <a:ext cx="15199305" cy="1077218"/>
          </a:xfrm>
          <a:prstGeom prst="rect">
            <a:avLst/>
          </a:prstGeom>
          <a:noFill/>
        </p:spPr>
        <p:txBody>
          <a:bodyPr wrap="square" rtlCol="0">
            <a:spAutoFit/>
          </a:bodyPr>
          <a:lstStyle/>
          <a:p>
            <a:pPr algn="ctr"/>
            <a:r>
              <a:rPr lang="en-US" sz="3200" dirty="0" smtClean="0">
                <a:cs typeface="Arial" pitchFamily="34" charset="0"/>
              </a:rPr>
              <a:t>Reconstruction of the magnetic field at the solar surface, with 30 harmonics, </a:t>
            </a:r>
            <a:br>
              <a:rPr lang="en-US" sz="3200" dirty="0" smtClean="0">
                <a:cs typeface="Arial" pitchFamily="34" charset="0"/>
              </a:rPr>
            </a:br>
            <a:r>
              <a:rPr lang="en-US" sz="3200" dirty="0" smtClean="0">
                <a:cs typeface="Arial" pitchFamily="34" charset="0"/>
              </a:rPr>
              <a:t>for Carrington Rotation 2073 by using a GONG synoptic map.</a:t>
            </a:r>
          </a:p>
        </p:txBody>
      </p:sp>
      <p:pic>
        <p:nvPicPr>
          <p:cNvPr id="1027" name="Picture 3" descr="C:\Users\Michael\Desktop\Bitcoin-Alternative-Aurora-Coin-Airdropped-To-Iceland.jpg"/>
          <p:cNvPicPr>
            <a:picLocks noChangeAspect="1" noChangeArrowheads="1"/>
          </p:cNvPicPr>
          <p:nvPr/>
        </p:nvPicPr>
        <p:blipFill>
          <a:blip r:embed="rId4" cstate="print"/>
          <a:srcRect/>
          <a:stretch>
            <a:fillRect/>
          </a:stretch>
        </p:blipFill>
        <p:spPr bwMode="auto">
          <a:xfrm>
            <a:off x="12763500" y="9320220"/>
            <a:ext cx="7620000" cy="4156710"/>
          </a:xfrm>
          <a:prstGeom prst="rect">
            <a:avLst/>
          </a:prstGeom>
          <a:noFill/>
        </p:spPr>
      </p:pic>
      <p:pic>
        <p:nvPicPr>
          <p:cNvPr id="1028" name="Picture 4" descr="C:\Users\Michael\Desktop\RadialSpeed.png"/>
          <p:cNvPicPr>
            <a:picLocks noChangeAspect="1" noChangeArrowheads="1"/>
          </p:cNvPicPr>
          <p:nvPr/>
        </p:nvPicPr>
        <p:blipFill>
          <a:blip r:embed="rId5" cstate="print"/>
          <a:srcRect/>
          <a:stretch>
            <a:fillRect/>
          </a:stretch>
        </p:blipFill>
        <p:spPr bwMode="auto">
          <a:xfrm>
            <a:off x="2960688" y="25049163"/>
            <a:ext cx="7451725" cy="5622925"/>
          </a:xfrm>
          <a:prstGeom prst="rect">
            <a:avLst/>
          </a:prstGeom>
          <a:noFill/>
        </p:spPr>
      </p:pic>
      <p:pic>
        <p:nvPicPr>
          <p:cNvPr id="1029" name="Picture 5" descr="C:\Users\Michael\Desktop\PhiSpeed.png"/>
          <p:cNvPicPr>
            <a:picLocks noChangeAspect="1" noChangeArrowheads="1"/>
          </p:cNvPicPr>
          <p:nvPr/>
        </p:nvPicPr>
        <p:blipFill>
          <a:blip r:embed="rId6" cstate="print"/>
          <a:srcRect/>
          <a:stretch>
            <a:fillRect/>
          </a:stretch>
        </p:blipFill>
        <p:spPr bwMode="auto">
          <a:xfrm>
            <a:off x="12190413" y="25077738"/>
            <a:ext cx="7451725" cy="5622925"/>
          </a:xfrm>
          <a:prstGeom prst="rect">
            <a:avLst/>
          </a:prstGeom>
          <a:noFill/>
        </p:spPr>
      </p:pic>
      <p:pic>
        <p:nvPicPr>
          <p:cNvPr id="1030" name="Picture 6" descr="C:\Users\Michael\Desktop\DensityArea.png"/>
          <p:cNvPicPr>
            <a:picLocks noChangeAspect="1" noChangeArrowheads="1"/>
          </p:cNvPicPr>
          <p:nvPr/>
        </p:nvPicPr>
        <p:blipFill>
          <a:blip r:embed="rId7" cstate="print"/>
          <a:srcRect/>
          <a:stretch>
            <a:fillRect/>
          </a:stretch>
        </p:blipFill>
        <p:spPr bwMode="auto">
          <a:xfrm>
            <a:off x="21362988" y="25106313"/>
            <a:ext cx="7451725" cy="5622925"/>
          </a:xfrm>
          <a:prstGeom prst="rect">
            <a:avLst/>
          </a:prstGeom>
          <a:noFill/>
        </p:spPr>
      </p:pic>
      <p:pic>
        <p:nvPicPr>
          <p:cNvPr id="1031" name="Picture 7" descr="C:\Users\Michael\Desktop\JHV_screenshot_created_2013-05-29_17.48.08.png"/>
          <p:cNvPicPr>
            <a:picLocks noChangeAspect="1" noChangeArrowheads="1"/>
          </p:cNvPicPr>
          <p:nvPr/>
        </p:nvPicPr>
        <p:blipFill>
          <a:blip r:embed="rId8" cstate="print"/>
          <a:srcRect/>
          <a:stretch>
            <a:fillRect/>
          </a:stretch>
        </p:blipFill>
        <p:spPr bwMode="auto">
          <a:xfrm>
            <a:off x="32542167" y="14844723"/>
            <a:ext cx="10634477" cy="7599429"/>
          </a:xfrm>
          <a:prstGeom prst="rect">
            <a:avLst/>
          </a:prstGeom>
          <a:noFill/>
        </p:spPr>
      </p:pic>
      <p:pic>
        <p:nvPicPr>
          <p:cNvPr id="1034" name="Picture 10" descr="C:\Python27\Modules\PFSS\PFSS30Harmonics.png"/>
          <p:cNvPicPr>
            <a:picLocks noChangeAspect="1" noChangeArrowheads="1"/>
          </p:cNvPicPr>
          <p:nvPr/>
        </p:nvPicPr>
        <p:blipFill>
          <a:blip r:embed="rId9" cstate="print"/>
          <a:srcRect/>
          <a:stretch>
            <a:fillRect/>
          </a:stretch>
        </p:blipFill>
        <p:spPr bwMode="auto">
          <a:xfrm>
            <a:off x="2535238" y="16019463"/>
            <a:ext cx="14758987" cy="6537325"/>
          </a:xfrm>
          <a:prstGeom prst="rect">
            <a:avLst/>
          </a:prstGeom>
          <a:noFill/>
        </p:spPr>
      </p:pic>
      <p:pic>
        <p:nvPicPr>
          <p:cNvPr id="58" name="Picture 2" descr="C:\Users\Michael\Desktop\PFSS_Sector_Cartoon.png"/>
          <p:cNvPicPr>
            <a:picLocks noChangeAspect="1" noChangeArrowheads="1"/>
          </p:cNvPicPr>
          <p:nvPr/>
        </p:nvPicPr>
        <p:blipFill>
          <a:blip r:embed="rId10" cstate="print"/>
          <a:srcRect/>
          <a:stretch>
            <a:fillRect/>
          </a:stretch>
        </p:blipFill>
        <p:spPr bwMode="auto">
          <a:xfrm>
            <a:off x="24545925" y="7272338"/>
            <a:ext cx="6572250" cy="4762500"/>
          </a:xfrm>
          <a:prstGeom prst="rect">
            <a:avLst/>
          </a:prstGeom>
          <a:noFill/>
          <a:ln w="9525">
            <a:noFill/>
            <a:miter lim="800000"/>
            <a:headEnd/>
            <a:tailEnd/>
          </a:ln>
        </p:spPr>
      </p:pic>
      <p:sp>
        <p:nvSpPr>
          <p:cNvPr id="59" name="Tekstvak 58"/>
          <p:cNvSpPr txBox="1"/>
          <p:nvPr/>
        </p:nvSpPr>
        <p:spPr>
          <a:xfrm>
            <a:off x="24517350" y="12487275"/>
            <a:ext cx="7486650" cy="1569660"/>
          </a:xfrm>
          <a:prstGeom prst="rect">
            <a:avLst/>
          </a:prstGeom>
          <a:noFill/>
        </p:spPr>
        <p:txBody>
          <a:bodyPr wrap="square" rtlCol="0">
            <a:spAutoFit/>
          </a:bodyPr>
          <a:lstStyle/>
          <a:p>
            <a:r>
              <a:rPr lang="nl-BE" sz="3200" i="1" dirty="0" smtClean="0"/>
              <a:t>M.J. </a:t>
            </a:r>
            <a:r>
              <a:rPr lang="nl-BE" sz="3200" i="1" dirty="0" err="1" smtClean="0"/>
              <a:t>Owens</a:t>
            </a:r>
            <a:r>
              <a:rPr lang="nl-BE" sz="3200" i="1" dirty="0" smtClean="0"/>
              <a:t> &amp; R.J. </a:t>
            </a:r>
            <a:r>
              <a:rPr lang="nl-BE" sz="3200" i="1" dirty="0" err="1" smtClean="0"/>
              <a:t>Forsyth</a:t>
            </a:r>
            <a:r>
              <a:rPr lang="nl-BE" sz="3200" i="1" dirty="0" smtClean="0"/>
              <a:t>,  Living </a:t>
            </a:r>
            <a:r>
              <a:rPr lang="nl-BE" sz="3200" i="1" dirty="0" err="1" smtClean="0"/>
              <a:t>Reviews</a:t>
            </a:r>
            <a:r>
              <a:rPr lang="nl-BE" sz="3200" i="1" dirty="0" smtClean="0"/>
              <a:t> </a:t>
            </a:r>
            <a:r>
              <a:rPr lang="nl-BE" sz="3200" i="1" dirty="0" err="1" smtClean="0"/>
              <a:t>Solar</a:t>
            </a:r>
            <a:r>
              <a:rPr lang="nl-BE" sz="3200" i="1" dirty="0" smtClean="0"/>
              <a:t> </a:t>
            </a:r>
            <a:r>
              <a:rPr lang="nl-BE" sz="3200" i="1" dirty="0" err="1" smtClean="0"/>
              <a:t>Phys</a:t>
            </a:r>
            <a:r>
              <a:rPr lang="nl-BE" sz="3200" i="1" dirty="0" smtClean="0"/>
              <a:t>.,10 (2013)</a:t>
            </a:r>
          </a:p>
          <a:p>
            <a:endParaRPr lang="nl-BE" sz="3200" dirty="0"/>
          </a:p>
        </p:txBody>
      </p:sp>
      <p:sp>
        <p:nvSpPr>
          <p:cNvPr id="60" name="Tekstvak 59"/>
          <p:cNvSpPr txBox="1"/>
          <p:nvPr/>
        </p:nvSpPr>
        <p:spPr>
          <a:xfrm>
            <a:off x="24603075" y="6143625"/>
            <a:ext cx="6572250" cy="584775"/>
          </a:xfrm>
          <a:prstGeom prst="rect">
            <a:avLst/>
          </a:prstGeom>
          <a:noFill/>
        </p:spPr>
        <p:txBody>
          <a:bodyPr wrap="square" rtlCol="0">
            <a:spAutoFit/>
          </a:bodyPr>
          <a:lstStyle/>
          <a:p>
            <a:r>
              <a:rPr lang="nl-BE" sz="3200" b="1" dirty="0" err="1" smtClean="0"/>
              <a:t>Solar</a:t>
            </a:r>
            <a:r>
              <a:rPr lang="nl-BE" sz="3200" b="1" dirty="0" smtClean="0"/>
              <a:t> </a:t>
            </a:r>
            <a:r>
              <a:rPr lang="nl-BE" sz="3200" b="1" dirty="0" err="1" smtClean="0"/>
              <a:t>Magnetic</a:t>
            </a:r>
            <a:r>
              <a:rPr lang="nl-BE" sz="3200" b="1" dirty="0" smtClean="0"/>
              <a:t> Field </a:t>
            </a:r>
            <a:r>
              <a:rPr lang="nl-BE" sz="3200" b="1" dirty="0" err="1" smtClean="0"/>
              <a:t>Structure</a:t>
            </a:r>
            <a:endParaRPr lang="nl-BE" sz="3200" b="1" dirty="0"/>
          </a:p>
        </p:txBody>
      </p:sp>
      <p:pic>
        <p:nvPicPr>
          <p:cNvPr id="1036" name="Picture 12" descr="C:\Python27\Modules\PFSS\MonopoleErrors.png"/>
          <p:cNvPicPr>
            <a:picLocks noChangeAspect="1" noChangeArrowheads="1"/>
          </p:cNvPicPr>
          <p:nvPr/>
        </p:nvPicPr>
        <p:blipFill>
          <a:blip r:embed="rId11" cstate="print"/>
          <a:srcRect/>
          <a:stretch>
            <a:fillRect/>
          </a:stretch>
        </p:blipFill>
        <p:spPr bwMode="auto">
          <a:xfrm>
            <a:off x="18105438" y="15962314"/>
            <a:ext cx="3726188" cy="2811786"/>
          </a:xfrm>
          <a:prstGeom prst="rect">
            <a:avLst/>
          </a:prstGeom>
          <a:noFill/>
        </p:spPr>
      </p:pic>
      <p:pic>
        <p:nvPicPr>
          <p:cNvPr id="1037" name="Picture 13" descr="C:\Python27\Modules\PFSS\DipoleErrors.png"/>
          <p:cNvPicPr>
            <a:picLocks noChangeAspect="1" noChangeArrowheads="1"/>
          </p:cNvPicPr>
          <p:nvPr/>
        </p:nvPicPr>
        <p:blipFill>
          <a:blip r:embed="rId12" cstate="print"/>
          <a:srcRect/>
          <a:stretch>
            <a:fillRect/>
          </a:stretch>
        </p:blipFill>
        <p:spPr bwMode="auto">
          <a:xfrm>
            <a:off x="18134013" y="19534188"/>
            <a:ext cx="3726188" cy="2811786"/>
          </a:xfrm>
          <a:prstGeom prst="rect">
            <a:avLst/>
          </a:prstGeom>
          <a:noFill/>
        </p:spPr>
      </p:pic>
      <p:sp>
        <p:nvSpPr>
          <p:cNvPr id="64" name="Tekstvak 63"/>
          <p:cNvSpPr txBox="1"/>
          <p:nvPr/>
        </p:nvSpPr>
        <p:spPr>
          <a:xfrm>
            <a:off x="22802850" y="14887575"/>
            <a:ext cx="9029700" cy="7478970"/>
          </a:xfrm>
          <a:prstGeom prst="rect">
            <a:avLst/>
          </a:prstGeom>
          <a:noFill/>
        </p:spPr>
        <p:txBody>
          <a:bodyPr wrap="square" rtlCol="0">
            <a:spAutoFit/>
          </a:bodyPr>
          <a:lstStyle/>
          <a:p>
            <a:r>
              <a:rPr lang="nl-BE" sz="3200" b="1" dirty="0" smtClean="0"/>
              <a:t>PURPOSE:</a:t>
            </a:r>
          </a:p>
          <a:p>
            <a:endParaRPr lang="nl-BE" sz="3200" dirty="0" smtClean="0"/>
          </a:p>
          <a:p>
            <a:r>
              <a:rPr lang="nl-BE" sz="3200" dirty="0" err="1" smtClean="0"/>
              <a:t>Calculation</a:t>
            </a:r>
            <a:r>
              <a:rPr lang="nl-BE" sz="3200" dirty="0" smtClean="0"/>
              <a:t> of the </a:t>
            </a:r>
            <a:r>
              <a:rPr lang="nl-BE" sz="3200" dirty="0" err="1" smtClean="0"/>
              <a:t>solar</a:t>
            </a:r>
            <a:r>
              <a:rPr lang="nl-BE" sz="3200" dirty="0" smtClean="0"/>
              <a:t> </a:t>
            </a:r>
            <a:r>
              <a:rPr lang="nl-BE" sz="3200" dirty="0" err="1" smtClean="0"/>
              <a:t>magnetic</a:t>
            </a:r>
            <a:r>
              <a:rPr lang="nl-BE" sz="3200" dirty="0" smtClean="0"/>
              <a:t> field </a:t>
            </a:r>
            <a:r>
              <a:rPr lang="nl-BE" sz="3200" dirty="0" err="1" smtClean="0"/>
              <a:t>might</a:t>
            </a:r>
            <a:r>
              <a:rPr lang="nl-BE" sz="3200" dirty="0" smtClean="0"/>
              <a:t> </a:t>
            </a:r>
            <a:r>
              <a:rPr lang="nl-BE" sz="3200" dirty="0" err="1" smtClean="0"/>
              <a:t>give</a:t>
            </a:r>
            <a:r>
              <a:rPr lang="nl-BE" sz="3200" dirty="0" smtClean="0"/>
              <a:t> </a:t>
            </a:r>
            <a:r>
              <a:rPr lang="nl-BE" sz="3200" dirty="0" err="1" smtClean="0"/>
              <a:t>an</a:t>
            </a:r>
            <a:r>
              <a:rPr lang="nl-BE" sz="3200" dirty="0" smtClean="0"/>
              <a:t> </a:t>
            </a:r>
            <a:r>
              <a:rPr lang="nl-BE" sz="3200" dirty="0" err="1" smtClean="0"/>
              <a:t>idea</a:t>
            </a:r>
            <a:r>
              <a:rPr lang="nl-BE" sz="3200" dirty="0" smtClean="0"/>
              <a:t> of the </a:t>
            </a:r>
            <a:r>
              <a:rPr lang="nl-BE" sz="3200" dirty="0" err="1" smtClean="0"/>
              <a:t>location</a:t>
            </a:r>
            <a:r>
              <a:rPr lang="nl-BE" sz="3200" dirty="0" smtClean="0"/>
              <a:t> of </a:t>
            </a:r>
            <a:r>
              <a:rPr lang="nl-BE" sz="3200" dirty="0" err="1" smtClean="0"/>
              <a:t>coronal</a:t>
            </a:r>
            <a:r>
              <a:rPr lang="nl-BE" sz="3200" dirty="0" smtClean="0"/>
              <a:t> holes and the </a:t>
            </a:r>
            <a:r>
              <a:rPr lang="nl-BE" sz="3200" dirty="0" err="1" smtClean="0"/>
              <a:t>streamer</a:t>
            </a:r>
            <a:r>
              <a:rPr lang="nl-BE" sz="3200" dirty="0" smtClean="0"/>
              <a:t> belt. </a:t>
            </a:r>
            <a:br>
              <a:rPr lang="nl-BE" sz="3200" dirty="0" smtClean="0"/>
            </a:br>
            <a:r>
              <a:rPr lang="nl-BE" sz="3200" dirty="0" smtClean="0"/>
              <a:t/>
            </a:r>
            <a:br>
              <a:rPr lang="nl-BE" sz="3200" dirty="0" smtClean="0"/>
            </a:br>
            <a:r>
              <a:rPr lang="nl-BE" sz="3200" dirty="0" err="1" smtClean="0"/>
              <a:t>Coronal</a:t>
            </a:r>
            <a:r>
              <a:rPr lang="nl-BE" sz="3200" dirty="0" smtClean="0"/>
              <a:t> holes are </a:t>
            </a:r>
            <a:r>
              <a:rPr lang="nl-BE" sz="3200" b="1" dirty="0" err="1" smtClean="0"/>
              <a:t>darker</a:t>
            </a:r>
            <a:r>
              <a:rPr lang="nl-BE" sz="3200" b="1" dirty="0" smtClean="0"/>
              <a:t> </a:t>
            </a:r>
            <a:r>
              <a:rPr lang="nl-BE" sz="3200" b="1" dirty="0" err="1" smtClean="0"/>
              <a:t>regions</a:t>
            </a:r>
            <a:r>
              <a:rPr lang="nl-BE" sz="3200" dirty="0" smtClean="0"/>
              <a:t> </a:t>
            </a:r>
            <a:r>
              <a:rPr lang="nl-BE" sz="3200" dirty="0" err="1" smtClean="0"/>
              <a:t>where</a:t>
            </a:r>
            <a:r>
              <a:rPr lang="nl-BE" sz="3200" dirty="0" smtClean="0"/>
              <a:t> the </a:t>
            </a:r>
            <a:r>
              <a:rPr lang="nl-BE" sz="3200" dirty="0" err="1" smtClean="0"/>
              <a:t>magnetic</a:t>
            </a:r>
            <a:r>
              <a:rPr lang="nl-BE" sz="3200" dirty="0" smtClean="0"/>
              <a:t> </a:t>
            </a:r>
            <a:r>
              <a:rPr lang="nl-BE" sz="3200" dirty="0" err="1" smtClean="0"/>
              <a:t>fieldlines</a:t>
            </a:r>
            <a:r>
              <a:rPr lang="nl-BE" sz="3200" dirty="0" smtClean="0"/>
              <a:t> are </a:t>
            </a:r>
            <a:r>
              <a:rPr lang="nl-BE" sz="3200" b="1" dirty="0" smtClean="0"/>
              <a:t>open</a:t>
            </a:r>
            <a:r>
              <a:rPr lang="nl-BE" sz="3200" dirty="0" smtClean="0"/>
              <a:t> and </a:t>
            </a:r>
            <a:r>
              <a:rPr lang="nl-BE" sz="3200" dirty="0" err="1" smtClean="0"/>
              <a:t>hence</a:t>
            </a:r>
            <a:r>
              <a:rPr lang="nl-BE" sz="3200" dirty="0" smtClean="0"/>
              <a:t> the </a:t>
            </a:r>
            <a:r>
              <a:rPr lang="nl-BE" sz="3200" dirty="0" err="1" smtClean="0"/>
              <a:t>solar</a:t>
            </a:r>
            <a:r>
              <a:rPr lang="nl-BE" sz="3200" dirty="0" smtClean="0"/>
              <a:t> wind </a:t>
            </a:r>
            <a:r>
              <a:rPr lang="nl-BE" sz="3200" dirty="0" err="1" smtClean="0"/>
              <a:t>can</a:t>
            </a:r>
            <a:r>
              <a:rPr lang="nl-BE" sz="3200" dirty="0" smtClean="0"/>
              <a:t> </a:t>
            </a:r>
            <a:r>
              <a:rPr lang="nl-BE" sz="3200" dirty="0" err="1" smtClean="0"/>
              <a:t>flow</a:t>
            </a:r>
            <a:r>
              <a:rPr lang="nl-BE" sz="3200" dirty="0" smtClean="0"/>
              <a:t> </a:t>
            </a:r>
            <a:r>
              <a:rPr lang="nl-BE" sz="3200" dirty="0" err="1" smtClean="0"/>
              <a:t>unimpeded</a:t>
            </a:r>
            <a:r>
              <a:rPr lang="nl-BE" sz="3200" dirty="0" smtClean="0"/>
              <a:t>.</a:t>
            </a:r>
          </a:p>
          <a:p>
            <a:endParaRPr lang="nl-BE" sz="3200" dirty="0" smtClean="0"/>
          </a:p>
          <a:p>
            <a:r>
              <a:rPr lang="nl-BE" sz="3200" dirty="0" smtClean="0"/>
              <a:t>In the </a:t>
            </a:r>
            <a:r>
              <a:rPr lang="nl-BE" sz="3200" dirty="0" err="1" smtClean="0"/>
              <a:t>streamer</a:t>
            </a:r>
            <a:r>
              <a:rPr lang="nl-BE" sz="3200" dirty="0" smtClean="0"/>
              <a:t> belt the </a:t>
            </a:r>
            <a:r>
              <a:rPr lang="nl-BE" sz="3200" dirty="0" err="1" smtClean="0"/>
              <a:t>magnetic</a:t>
            </a:r>
            <a:r>
              <a:rPr lang="nl-BE" sz="3200" dirty="0" smtClean="0"/>
              <a:t> </a:t>
            </a:r>
            <a:r>
              <a:rPr lang="nl-BE" sz="3200" dirty="0" err="1" smtClean="0"/>
              <a:t>fieldlines</a:t>
            </a:r>
            <a:r>
              <a:rPr lang="nl-BE" sz="3200" dirty="0" smtClean="0"/>
              <a:t> are </a:t>
            </a:r>
            <a:r>
              <a:rPr lang="nl-BE" sz="3200" b="1" dirty="0" err="1" smtClean="0"/>
              <a:t>closed</a:t>
            </a:r>
            <a:r>
              <a:rPr lang="nl-BE" sz="3200" dirty="0" smtClean="0"/>
              <a:t>.</a:t>
            </a:r>
          </a:p>
          <a:p>
            <a:endParaRPr lang="nl-BE" sz="3200" dirty="0" smtClean="0"/>
          </a:p>
          <a:p>
            <a:pPr>
              <a:buFont typeface="Wingdings" pitchFamily="2" charset="2"/>
              <a:buChar char="q"/>
            </a:pPr>
            <a:r>
              <a:rPr lang="nl-BE" sz="3200" dirty="0" smtClean="0"/>
              <a:t> </a:t>
            </a:r>
            <a:r>
              <a:rPr lang="nl-BE" sz="3200" b="1" dirty="0" err="1" smtClean="0"/>
              <a:t>Coronal</a:t>
            </a:r>
            <a:r>
              <a:rPr lang="nl-BE" sz="3200" b="1" dirty="0" smtClean="0"/>
              <a:t> Holes</a:t>
            </a:r>
            <a:r>
              <a:rPr lang="nl-BE" sz="3200" dirty="0" smtClean="0"/>
              <a:t>: </a:t>
            </a:r>
            <a:r>
              <a:rPr lang="nl-BE" sz="3200" dirty="0" err="1" smtClean="0"/>
              <a:t>Fast</a:t>
            </a:r>
            <a:r>
              <a:rPr lang="nl-BE" sz="3200" dirty="0" smtClean="0"/>
              <a:t> Speed &amp; Low </a:t>
            </a:r>
            <a:r>
              <a:rPr lang="nl-BE" sz="3200" dirty="0" err="1" smtClean="0"/>
              <a:t>Density</a:t>
            </a:r>
            <a:endParaRPr lang="nl-BE" sz="3200" dirty="0" smtClean="0"/>
          </a:p>
          <a:p>
            <a:pPr>
              <a:buFont typeface="Wingdings" pitchFamily="2" charset="2"/>
              <a:buChar char="q"/>
            </a:pPr>
            <a:r>
              <a:rPr lang="nl-BE" sz="3200" dirty="0" smtClean="0"/>
              <a:t> </a:t>
            </a:r>
            <a:r>
              <a:rPr lang="nl-BE" sz="3200" b="1" dirty="0" err="1" smtClean="0"/>
              <a:t>Streamer</a:t>
            </a:r>
            <a:r>
              <a:rPr lang="nl-BE" sz="3200" b="1" dirty="0" smtClean="0"/>
              <a:t> Belt</a:t>
            </a:r>
            <a:r>
              <a:rPr lang="nl-BE" sz="3200" dirty="0" smtClean="0"/>
              <a:t>: Slow Speed &amp; High </a:t>
            </a:r>
            <a:r>
              <a:rPr lang="nl-BE" sz="3200" dirty="0" err="1" smtClean="0"/>
              <a:t>Density</a:t>
            </a:r>
            <a:endParaRPr lang="nl-BE" sz="3200" dirty="0"/>
          </a:p>
        </p:txBody>
      </p:sp>
      <p:pic>
        <p:nvPicPr>
          <p:cNvPr id="1040" name="Picture 16" descr="C:\Users\Michael\Desktop\BELSPO_logo_EN.JPG"/>
          <p:cNvPicPr>
            <a:picLocks noChangeAspect="1" noChangeArrowheads="1"/>
          </p:cNvPicPr>
          <p:nvPr/>
        </p:nvPicPr>
        <p:blipFill>
          <a:blip r:embed="rId13" cstate="print"/>
          <a:srcRect/>
          <a:stretch>
            <a:fillRect/>
          </a:stretch>
        </p:blipFill>
        <p:spPr bwMode="auto">
          <a:xfrm>
            <a:off x="1395413" y="885826"/>
            <a:ext cx="4445794" cy="3971925"/>
          </a:xfrm>
          <a:prstGeom prst="rect">
            <a:avLst/>
          </a:prstGeom>
          <a:noFill/>
        </p:spPr>
      </p:pic>
      <p:pic>
        <p:nvPicPr>
          <p:cNvPr id="1041" name="Picture 17" descr="C:\Users\Michael\Dropbox\50-years-logo_1024px.png"/>
          <p:cNvPicPr>
            <a:picLocks noChangeAspect="1" noChangeArrowheads="1"/>
          </p:cNvPicPr>
          <p:nvPr/>
        </p:nvPicPr>
        <p:blipFill>
          <a:blip r:embed="rId14" cstate="print"/>
          <a:srcRect/>
          <a:stretch>
            <a:fillRect/>
          </a:stretch>
        </p:blipFill>
        <p:spPr bwMode="auto">
          <a:xfrm>
            <a:off x="38014275" y="933450"/>
            <a:ext cx="3901440" cy="3733800"/>
          </a:xfrm>
          <a:prstGeom prst="rect">
            <a:avLst/>
          </a:prstGeom>
          <a:noFill/>
        </p:spPr>
      </p:pic>
    </p:spTree>
    <p:extLst>
      <p:ext uri="{BB962C8B-B14F-4D97-AF65-F5344CB8AC3E}">
        <p14:creationId xmlns="" xmlns:p14="http://schemas.microsoft.com/office/powerpoint/2010/main" val="3293657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4603</TotalTime>
  <Words>341</Words>
  <Application>Microsoft Office PowerPoint</Application>
  <PresentationFormat>Personnalisé</PresentationFormat>
  <Paragraphs>38</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Office Theme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designing a research poster</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Rodrigo</cp:lastModifiedBy>
  <cp:revision>46</cp:revision>
  <dcterms:created xsi:type="dcterms:W3CDTF">2012-09-07T14:01:56Z</dcterms:created>
  <dcterms:modified xsi:type="dcterms:W3CDTF">2014-05-06T07:50:36Z</dcterms:modified>
  <cp:category>scientific poster powerpoint</cp:category>
</cp:coreProperties>
</file>